
<file path=[Content_Types].xml><?xml version="1.0" encoding="utf-8"?>
<Types xmlns="http://schemas.openxmlformats.org/package/2006/content-types">
  <Default Extension="png" ContentType="image/png"/>
  <Default Extension="bmp" ContentType="image/bmp"/>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0" r:id="rId2"/>
    <p:sldId id="259" r:id="rId3"/>
    <p:sldId id="258" r:id="rId4"/>
    <p:sldId id="261" r:id="rId5"/>
    <p:sldId id="257" r:id="rId6"/>
    <p:sldId id="262" r:id="rId7"/>
    <p:sldId id="263" r:id="rId8"/>
    <p:sldId id="265" r:id="rId9"/>
    <p:sldId id="266" r:id="rId10"/>
    <p:sldId id="268" r:id="rId11"/>
    <p:sldId id="269" r:id="rId12"/>
    <p:sldId id="270" r:id="rId13"/>
    <p:sldId id="271" r:id="rId14"/>
    <p:sldId id="273" r:id="rId15"/>
    <p:sldId id="274" r:id="rId16"/>
    <p:sldId id="275" r:id="rId17"/>
    <p:sldId id="276" r:id="rId18"/>
    <p:sldId id="277" r:id="rId19"/>
    <p:sldId id="278" r:id="rId20"/>
    <p:sldId id="279" r:id="rId21"/>
    <p:sldId id="283" r:id="rId22"/>
    <p:sldId id="284" r:id="rId23"/>
    <p:sldId id="285" r:id="rId24"/>
    <p:sldId id="286" r:id="rId25"/>
    <p:sldId id="287" r:id="rId26"/>
  </p:sldIdLst>
  <p:sldSz cx="118872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4655" autoAdjust="0"/>
  </p:normalViewPr>
  <p:slideViewPr>
    <p:cSldViewPr>
      <p:cViewPr>
        <p:scale>
          <a:sx n="60" d="100"/>
          <a:sy n="60" d="100"/>
        </p:scale>
        <p:origin x="-1493" y="86"/>
      </p:cViewPr>
      <p:guideLst>
        <p:guide orient="horz" pos="2160"/>
        <p:guide pos="3744"/>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ohn\Documents\RutgersResearch\Dynamic%20Impact\Single-line\formal_study_flex\Results_pt_trai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ohn\Documents\RutgersResearch\Dynamic%20Impact\Single-line\formal_study_flex\Results_pt-mas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Impact of Traffic Speed on Displacement</a:t>
            </a:r>
          </a:p>
        </c:rich>
      </c:tx>
      <c:layout/>
      <c:overlay val="0"/>
    </c:title>
    <c:autoTitleDeleted val="0"/>
    <c:plotArea>
      <c:layout/>
      <c:scatterChart>
        <c:scatterStyle val="smoothMarker"/>
        <c:varyColors val="0"/>
        <c:ser>
          <c:idx val="1"/>
          <c:order val="1"/>
          <c:tx>
            <c:v>Sprung Mass - Span 1</c:v>
          </c:tx>
          <c:xVal>
            <c:numRef>
              <c:f>single_cont_rand!$B$5:$B$23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single_cont_rand!$I$5:$I$23</c:f>
              <c:numCache>
                <c:formatCode>General</c:formatCode>
                <c:ptCount val="19"/>
                <c:pt idx="0">
                  <c:v>-0.28027099999999999</c:v>
                </c:pt>
                <c:pt idx="1">
                  <c:v>-0.28453499999999998</c:v>
                </c:pt>
                <c:pt idx="2">
                  <c:v>-0.292157</c:v>
                </c:pt>
                <c:pt idx="3">
                  <c:v>-0.29277300000000001</c:v>
                </c:pt>
                <c:pt idx="4">
                  <c:v>-0.29665200000000003</c:v>
                </c:pt>
                <c:pt idx="5">
                  <c:v>-0.29713099999999998</c:v>
                </c:pt>
                <c:pt idx="6">
                  <c:v>-0.32072899999999999</c:v>
                </c:pt>
                <c:pt idx="7">
                  <c:v>-0.304062</c:v>
                </c:pt>
                <c:pt idx="8">
                  <c:v>-0.33093499999999998</c:v>
                </c:pt>
                <c:pt idx="9">
                  <c:v>-0.32774599999999998</c:v>
                </c:pt>
                <c:pt idx="10">
                  <c:v>-0.30480299999999999</c:v>
                </c:pt>
                <c:pt idx="11">
                  <c:v>-0.324596</c:v>
                </c:pt>
                <c:pt idx="12">
                  <c:v>-0.31130400000000003</c:v>
                </c:pt>
                <c:pt idx="13">
                  <c:v>-0.308979</c:v>
                </c:pt>
                <c:pt idx="14">
                  <c:v>-0.39660699999999999</c:v>
                </c:pt>
                <c:pt idx="15">
                  <c:v>-0.398503</c:v>
                </c:pt>
                <c:pt idx="16">
                  <c:v>-0.31245400000000001</c:v>
                </c:pt>
                <c:pt idx="17">
                  <c:v>-0.36628300000000003</c:v>
                </c:pt>
                <c:pt idx="18">
                  <c:v>-0.40579700000000002</c:v>
                </c:pt>
              </c:numCache>
            </c:numRef>
          </c:yVal>
          <c:smooth val="1"/>
          <c:extLst xmlns:c16r2="http://schemas.microsoft.com/office/drawing/2015/06/chart">
            <c:ext xmlns:c16="http://schemas.microsoft.com/office/drawing/2014/chart" uri="{C3380CC4-5D6E-409C-BE32-E72D297353CC}">
              <c16:uniqueId val="{00000000-6AB3-490E-ADE9-3A22E054B4D6}"/>
            </c:ext>
          </c:extLst>
        </c:ser>
        <c:ser>
          <c:idx val="2"/>
          <c:order val="2"/>
          <c:tx>
            <c:v>Sprung Mass - Span 2</c:v>
          </c:tx>
          <c:xVal>
            <c:numRef>
              <c:f>single_cont_rand!$B$5:$B$23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single_cont_rand!$K$5:$K$23</c:f>
              <c:numCache>
                <c:formatCode>General</c:formatCode>
                <c:ptCount val="19"/>
                <c:pt idx="0">
                  <c:v>-0.311338</c:v>
                </c:pt>
                <c:pt idx="1">
                  <c:v>-0.31824999999999998</c:v>
                </c:pt>
                <c:pt idx="2">
                  <c:v>-0.31744899999999998</c:v>
                </c:pt>
                <c:pt idx="3">
                  <c:v>-0.31409799999999999</c:v>
                </c:pt>
                <c:pt idx="4">
                  <c:v>-0.31613799999999997</c:v>
                </c:pt>
                <c:pt idx="5">
                  <c:v>-0.33236900000000003</c:v>
                </c:pt>
                <c:pt idx="6">
                  <c:v>-0.33347500000000002</c:v>
                </c:pt>
                <c:pt idx="7">
                  <c:v>-0.33760899999999999</c:v>
                </c:pt>
                <c:pt idx="8">
                  <c:v>-0.34970099999999998</c:v>
                </c:pt>
                <c:pt idx="9">
                  <c:v>-0.363257</c:v>
                </c:pt>
                <c:pt idx="10">
                  <c:v>-0.327102</c:v>
                </c:pt>
                <c:pt idx="11">
                  <c:v>-0.38050200000000001</c:v>
                </c:pt>
                <c:pt idx="12">
                  <c:v>-0.33208500000000002</c:v>
                </c:pt>
                <c:pt idx="13">
                  <c:v>-0.36143900000000001</c:v>
                </c:pt>
                <c:pt idx="14">
                  <c:v>-0.33708399999999999</c:v>
                </c:pt>
                <c:pt idx="15">
                  <c:v>-0.37142500000000001</c:v>
                </c:pt>
                <c:pt idx="16">
                  <c:v>-0.34906700000000002</c:v>
                </c:pt>
                <c:pt idx="17">
                  <c:v>-0.37475199999999997</c:v>
                </c:pt>
                <c:pt idx="18">
                  <c:v>-0.463227</c:v>
                </c:pt>
              </c:numCache>
            </c:numRef>
          </c:yVal>
          <c:smooth val="1"/>
          <c:extLst xmlns:c16r2="http://schemas.microsoft.com/office/drawing/2015/06/chart">
            <c:ext xmlns:c16="http://schemas.microsoft.com/office/drawing/2014/chart" uri="{C3380CC4-5D6E-409C-BE32-E72D297353CC}">
              <c16:uniqueId val="{00000001-6AB3-490E-ADE9-3A22E054B4D6}"/>
            </c:ext>
          </c:extLst>
        </c:ser>
        <c:ser>
          <c:idx val="3"/>
          <c:order val="3"/>
          <c:tx>
            <c:v>50% Damping - Span 1</c:v>
          </c:tx>
          <c:spPr>
            <a:ln>
              <a:solidFill>
                <a:srgbClr val="7030A0"/>
              </a:solidFill>
            </a:ln>
          </c:spPr>
          <c:marker>
            <c:spPr>
              <a:ln>
                <a:solidFill>
                  <a:srgbClr val="7030A0"/>
                </a:solidFill>
              </a:ln>
            </c:spPr>
          </c:marker>
          <c:xVal>
            <c:numRef>
              <c:f>single_cont_rand!$P$5:$P$23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single_cont_rand!$Q$5:$Q$23</c:f>
              <c:numCache>
                <c:formatCode>General</c:formatCode>
                <c:ptCount val="19"/>
                <c:pt idx="0">
                  <c:v>-0.280248</c:v>
                </c:pt>
                <c:pt idx="1">
                  <c:v>-0.28504600000000002</c:v>
                </c:pt>
                <c:pt idx="2">
                  <c:v>-0.283084</c:v>
                </c:pt>
                <c:pt idx="3">
                  <c:v>-0.29374099999999997</c:v>
                </c:pt>
                <c:pt idx="4">
                  <c:v>-0.28525</c:v>
                </c:pt>
                <c:pt idx="5">
                  <c:v>-0.29629499999999998</c:v>
                </c:pt>
                <c:pt idx="6">
                  <c:v>-0.29294700000000001</c:v>
                </c:pt>
                <c:pt idx="7">
                  <c:v>-0.32274700000000001</c:v>
                </c:pt>
                <c:pt idx="8">
                  <c:v>-0.30666100000000002</c:v>
                </c:pt>
                <c:pt idx="9">
                  <c:v>-0.33530399999999999</c:v>
                </c:pt>
                <c:pt idx="10">
                  <c:v>-0.32591300000000001</c:v>
                </c:pt>
                <c:pt idx="11">
                  <c:v>-0.31484200000000001</c:v>
                </c:pt>
                <c:pt idx="12">
                  <c:v>-0.28725400000000001</c:v>
                </c:pt>
                <c:pt idx="13">
                  <c:v>-0.35232599999999997</c:v>
                </c:pt>
                <c:pt idx="14">
                  <c:v>-0.402447</c:v>
                </c:pt>
                <c:pt idx="15">
                  <c:v>-0.36585400000000001</c:v>
                </c:pt>
                <c:pt idx="16">
                  <c:v>-0.33839399999999997</c:v>
                </c:pt>
                <c:pt idx="17">
                  <c:v>-0.38186700000000001</c:v>
                </c:pt>
                <c:pt idx="18">
                  <c:v>-0.40185399999999999</c:v>
                </c:pt>
              </c:numCache>
            </c:numRef>
          </c:yVal>
          <c:smooth val="1"/>
          <c:extLst xmlns:c16r2="http://schemas.microsoft.com/office/drawing/2015/06/chart">
            <c:ext xmlns:c16="http://schemas.microsoft.com/office/drawing/2014/chart" uri="{C3380CC4-5D6E-409C-BE32-E72D297353CC}">
              <c16:uniqueId val="{00000002-6AB3-490E-ADE9-3A22E054B4D6}"/>
            </c:ext>
          </c:extLst>
        </c:ser>
        <c:ser>
          <c:idx val="4"/>
          <c:order val="4"/>
          <c:tx>
            <c:v>50% Damping - Span 2</c:v>
          </c:tx>
          <c:xVal>
            <c:numRef>
              <c:f>single_cont_rand!$P$5:$P$23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single_cont_rand!$S$5:$S$23</c:f>
              <c:numCache>
                <c:formatCode>General</c:formatCode>
                <c:ptCount val="19"/>
                <c:pt idx="0">
                  <c:v>-0.31133300000000003</c:v>
                </c:pt>
                <c:pt idx="1">
                  <c:v>-0.31271599999999999</c:v>
                </c:pt>
                <c:pt idx="2">
                  <c:v>-0.31498900000000002</c:v>
                </c:pt>
                <c:pt idx="3">
                  <c:v>-0.31892100000000001</c:v>
                </c:pt>
                <c:pt idx="4">
                  <c:v>-0.31514700000000001</c:v>
                </c:pt>
                <c:pt idx="5">
                  <c:v>-0.32622200000000001</c:v>
                </c:pt>
                <c:pt idx="6">
                  <c:v>-0.32635900000000001</c:v>
                </c:pt>
                <c:pt idx="7">
                  <c:v>-0.32525500000000002</c:v>
                </c:pt>
                <c:pt idx="8">
                  <c:v>-0.34037499999999998</c:v>
                </c:pt>
                <c:pt idx="9">
                  <c:v>-0.31225399999999998</c:v>
                </c:pt>
                <c:pt idx="10">
                  <c:v>-0.34624500000000002</c:v>
                </c:pt>
                <c:pt idx="11">
                  <c:v>-0.36011599999999999</c:v>
                </c:pt>
                <c:pt idx="12">
                  <c:v>-0.32167800000000002</c:v>
                </c:pt>
                <c:pt idx="13">
                  <c:v>-0.334949</c:v>
                </c:pt>
                <c:pt idx="14">
                  <c:v>-0.34371800000000002</c:v>
                </c:pt>
                <c:pt idx="15">
                  <c:v>-0.35589700000000002</c:v>
                </c:pt>
                <c:pt idx="16">
                  <c:v>-0.34589900000000001</c:v>
                </c:pt>
                <c:pt idx="17">
                  <c:v>-0.38843100000000003</c:v>
                </c:pt>
                <c:pt idx="18">
                  <c:v>-0.41187699999999999</c:v>
                </c:pt>
              </c:numCache>
            </c:numRef>
          </c:yVal>
          <c:smooth val="1"/>
          <c:extLst xmlns:c16r2="http://schemas.microsoft.com/office/drawing/2015/06/chart">
            <c:ext xmlns:c16="http://schemas.microsoft.com/office/drawing/2014/chart" uri="{C3380CC4-5D6E-409C-BE32-E72D297353CC}">
              <c16:uniqueId val="{00000003-6AB3-490E-ADE9-3A22E054B4D6}"/>
            </c:ext>
          </c:extLst>
        </c:ser>
        <c:ser>
          <c:idx val="5"/>
          <c:order val="5"/>
          <c:tx>
            <c:v>Unsprung - Span 2</c:v>
          </c:tx>
          <c:xVal>
            <c:numRef>
              <c:f>single_cont_rand!$B$5:$B$23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single_cont_rand!$F$5:$F$23</c:f>
              <c:numCache>
                <c:formatCode>General</c:formatCode>
                <c:ptCount val="19"/>
                <c:pt idx="0">
                  <c:v>-0.311334</c:v>
                </c:pt>
                <c:pt idx="1">
                  <c:v>-0.315473</c:v>
                </c:pt>
                <c:pt idx="2">
                  <c:v>-0.31789200000000001</c:v>
                </c:pt>
                <c:pt idx="3">
                  <c:v>-0.32619199999999998</c:v>
                </c:pt>
                <c:pt idx="4">
                  <c:v>-0.31739400000000001</c:v>
                </c:pt>
                <c:pt idx="5">
                  <c:v>-0.33609099999999997</c:v>
                </c:pt>
                <c:pt idx="6">
                  <c:v>-0.35054999999999997</c:v>
                </c:pt>
                <c:pt idx="7">
                  <c:v>-0.33789200000000003</c:v>
                </c:pt>
                <c:pt idx="8">
                  <c:v>-0.35551899999999997</c:v>
                </c:pt>
                <c:pt idx="9">
                  <c:v>-0.35045599999999999</c:v>
                </c:pt>
                <c:pt idx="10">
                  <c:v>-0.363265</c:v>
                </c:pt>
                <c:pt idx="11">
                  <c:v>-0.39519500000000002</c:v>
                </c:pt>
                <c:pt idx="12">
                  <c:v>-0.32112299999999999</c:v>
                </c:pt>
                <c:pt idx="13">
                  <c:v>-0.37890600000000002</c:v>
                </c:pt>
                <c:pt idx="14">
                  <c:v>-0.41936400000000001</c:v>
                </c:pt>
                <c:pt idx="15">
                  <c:v>-0.40130300000000002</c:v>
                </c:pt>
                <c:pt idx="16">
                  <c:v>-0.33808199999999999</c:v>
                </c:pt>
                <c:pt idx="17">
                  <c:v>-0.44276399999999999</c:v>
                </c:pt>
                <c:pt idx="18">
                  <c:v>-0.467835</c:v>
                </c:pt>
              </c:numCache>
            </c:numRef>
          </c:yVal>
          <c:smooth val="1"/>
          <c:extLst xmlns:c16r2="http://schemas.microsoft.com/office/drawing/2015/06/chart">
            <c:ext xmlns:c16="http://schemas.microsoft.com/office/drawing/2014/chart" uri="{C3380CC4-5D6E-409C-BE32-E72D297353CC}">
              <c16:uniqueId val="{00000004-6AB3-490E-ADE9-3A22E054B4D6}"/>
            </c:ext>
          </c:extLst>
        </c:ser>
        <c:dLbls>
          <c:showLegendKey val="0"/>
          <c:showVal val="0"/>
          <c:showCatName val="0"/>
          <c:showSerName val="0"/>
          <c:showPercent val="0"/>
          <c:showBubbleSize val="0"/>
        </c:dLbls>
        <c:axId val="193564672"/>
        <c:axId val="193566592"/>
      </c:scatterChart>
      <c:scatterChart>
        <c:scatterStyle val="smoothMarker"/>
        <c:varyColors val="0"/>
        <c:ser>
          <c:idx val="0"/>
          <c:order val="0"/>
          <c:tx>
            <c:v>Unsprung - Span 1</c:v>
          </c:tx>
          <c:xVal>
            <c:numRef>
              <c:f>single_cont_rand!$B$5:$B$23</c:f>
              <c:numCache>
                <c:formatCode>General</c:formatCode>
                <c:ptCount val="19"/>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pt idx="17">
                  <c:v>97.159090909090907</c:v>
                </c:pt>
                <c:pt idx="18">
                  <c:v>102.84090909090908</c:v>
                </c:pt>
              </c:numCache>
            </c:numRef>
          </c:xVal>
          <c:yVal>
            <c:numRef>
              <c:f>single_cont_rand!$D$5:$D$23</c:f>
              <c:numCache>
                <c:formatCode>General</c:formatCode>
                <c:ptCount val="19"/>
                <c:pt idx="0">
                  <c:v>1</c:v>
                </c:pt>
                <c:pt idx="1">
                  <c:v>1.0201308038406236</c:v>
                </c:pt>
                <c:pt idx="2">
                  <c:v>1.0152604480727307</c:v>
                </c:pt>
                <c:pt idx="3">
                  <c:v>1.0477473266563671</c:v>
                </c:pt>
                <c:pt idx="4">
                  <c:v>1.0349666567951277</c:v>
                </c:pt>
                <c:pt idx="5">
                  <c:v>1.0463272522273404</c:v>
                </c:pt>
                <c:pt idx="6">
                  <c:v>1.1699557921553376</c:v>
                </c:pt>
                <c:pt idx="7">
                  <c:v>1.2023213578480521</c:v>
                </c:pt>
                <c:pt idx="8">
                  <c:v>1.0874701623808725</c:v>
                </c:pt>
                <c:pt idx="9">
                  <c:v>1.2576114918987964</c:v>
                </c:pt>
                <c:pt idx="10">
                  <c:v>1.1899438749478177</c:v>
                </c:pt>
                <c:pt idx="11">
                  <c:v>1.1705659246361506</c:v>
                </c:pt>
                <c:pt idx="12">
                  <c:v>0.99073383594929121</c:v>
                </c:pt>
                <c:pt idx="13">
                  <c:v>1.3709284360984348</c:v>
                </c:pt>
                <c:pt idx="14">
                  <c:v>1.6683947806912696</c:v>
                </c:pt>
                <c:pt idx="15">
                  <c:v>1.3379884181869433</c:v>
                </c:pt>
                <c:pt idx="16">
                  <c:v>1.1882776067107439</c:v>
                </c:pt>
                <c:pt idx="17">
                  <c:v>1.4746010054697842</c:v>
                </c:pt>
                <c:pt idx="18">
                  <c:v>1.5748625417905069</c:v>
                </c:pt>
              </c:numCache>
            </c:numRef>
          </c:yVal>
          <c:smooth val="1"/>
          <c:extLst xmlns:c16r2="http://schemas.microsoft.com/office/drawing/2015/06/chart">
            <c:ext xmlns:c16="http://schemas.microsoft.com/office/drawing/2014/chart" uri="{C3380CC4-5D6E-409C-BE32-E72D297353CC}">
              <c16:uniqueId val="{00000005-6AB3-490E-ADE9-3A22E054B4D6}"/>
            </c:ext>
          </c:extLst>
        </c:ser>
        <c:dLbls>
          <c:showLegendKey val="0"/>
          <c:showVal val="0"/>
          <c:showCatName val="0"/>
          <c:showSerName val="0"/>
          <c:showPercent val="0"/>
          <c:showBubbleSize val="0"/>
        </c:dLbls>
        <c:axId val="193582976"/>
        <c:axId val="193581056"/>
      </c:scatterChart>
      <c:valAx>
        <c:axId val="193564672"/>
        <c:scaling>
          <c:orientation val="minMax"/>
          <c:max val="105"/>
          <c:min val="0"/>
        </c:scaling>
        <c:delete val="0"/>
        <c:axPos val="b"/>
        <c:title>
          <c:tx>
            <c:rich>
              <a:bodyPr/>
              <a:lstStyle/>
              <a:p>
                <a:pPr>
                  <a:defRPr/>
                </a:pPr>
                <a:r>
                  <a:rPr lang="en-US"/>
                  <a:t>Vehicle Velocity (mph)</a:t>
                </a:r>
              </a:p>
            </c:rich>
          </c:tx>
          <c:layout/>
          <c:overlay val="0"/>
        </c:title>
        <c:numFmt formatCode="General" sourceLinked="1"/>
        <c:majorTickMark val="out"/>
        <c:minorTickMark val="none"/>
        <c:tickLblPos val="nextTo"/>
        <c:crossAx val="193566592"/>
        <c:crossesAt val="-0.8"/>
        <c:crossBetween val="midCat"/>
      </c:valAx>
      <c:valAx>
        <c:axId val="193566592"/>
        <c:scaling>
          <c:orientation val="minMax"/>
          <c:max val="-0.2"/>
          <c:min val="-0.5"/>
        </c:scaling>
        <c:delete val="0"/>
        <c:axPos val="l"/>
        <c:majorGridlines/>
        <c:title>
          <c:tx>
            <c:rich>
              <a:bodyPr rot="-5400000" vert="horz"/>
              <a:lstStyle/>
              <a:p>
                <a:pPr>
                  <a:defRPr/>
                </a:pPr>
                <a:r>
                  <a:rPr lang="en-US"/>
                  <a:t>displacement (in)</a:t>
                </a:r>
              </a:p>
            </c:rich>
          </c:tx>
          <c:layout/>
          <c:overlay val="0"/>
        </c:title>
        <c:numFmt formatCode="General" sourceLinked="1"/>
        <c:majorTickMark val="out"/>
        <c:minorTickMark val="none"/>
        <c:tickLblPos val="nextTo"/>
        <c:crossAx val="193564672"/>
        <c:crosses val="autoZero"/>
        <c:crossBetween val="midCat"/>
      </c:valAx>
      <c:valAx>
        <c:axId val="193581056"/>
        <c:scaling>
          <c:orientation val="maxMin"/>
          <c:max val="1.784"/>
          <c:min val="0.71360000000000012"/>
        </c:scaling>
        <c:delete val="0"/>
        <c:axPos val="r"/>
        <c:title>
          <c:tx>
            <c:rich>
              <a:bodyPr rot="-5400000" vert="horz"/>
              <a:lstStyle/>
              <a:p>
                <a:pPr>
                  <a:defRPr/>
                </a:pPr>
                <a:r>
                  <a:rPr lang="en-US"/>
                  <a:t>Amplification Factor</a:t>
                </a:r>
              </a:p>
            </c:rich>
          </c:tx>
          <c:layout/>
          <c:overlay val="0"/>
        </c:title>
        <c:numFmt formatCode="General" sourceLinked="1"/>
        <c:majorTickMark val="out"/>
        <c:minorTickMark val="none"/>
        <c:tickLblPos val="nextTo"/>
        <c:crossAx val="193582976"/>
        <c:crosses val="max"/>
        <c:crossBetween val="midCat"/>
      </c:valAx>
      <c:valAx>
        <c:axId val="193582976"/>
        <c:scaling>
          <c:orientation val="minMax"/>
        </c:scaling>
        <c:delete val="1"/>
        <c:axPos val="t"/>
        <c:numFmt formatCode="General" sourceLinked="1"/>
        <c:majorTickMark val="out"/>
        <c:minorTickMark val="none"/>
        <c:tickLblPos val="nextTo"/>
        <c:crossAx val="193581056"/>
        <c:crosses val="autoZero"/>
        <c:crossBetween val="midCat"/>
      </c:valAx>
    </c:plotArea>
    <c:legend>
      <c:legendPos val="b"/>
      <c:layout>
        <c:manualLayout>
          <c:xMode val="edge"/>
          <c:yMode val="edge"/>
          <c:x val="5.0000009941941051E-2"/>
          <c:y val="0.806399150699048"/>
          <c:w val="0.86966135163870029"/>
          <c:h val="0.14529167055699066"/>
        </c:manualLayout>
      </c:layout>
      <c:overlay val="0"/>
    </c:legend>
    <c:plotVisOnly val="1"/>
    <c:dispBlanksAs val="gap"/>
    <c:showDLblsOverMax val="0"/>
  </c:chart>
  <c:spPr>
    <a:solidFill>
      <a:schemeClr val="bg1"/>
    </a:solid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Impact of Vehicle Speed on Displacement</a:t>
            </a:r>
          </a:p>
        </c:rich>
      </c:tx>
      <c:layout/>
      <c:overlay val="0"/>
    </c:title>
    <c:autoTitleDeleted val="0"/>
    <c:plotArea>
      <c:layout>
        <c:manualLayout>
          <c:layoutTarget val="inner"/>
          <c:xMode val="edge"/>
          <c:yMode val="edge"/>
          <c:x val="0.14589875129245208"/>
          <c:y val="0.20871805086864142"/>
          <c:w val="0.71592977014236858"/>
          <c:h val="0.41964246656667914"/>
        </c:manualLayout>
      </c:layout>
      <c:scatterChart>
        <c:scatterStyle val="smoothMarker"/>
        <c:varyColors val="0"/>
        <c:ser>
          <c:idx val="1"/>
          <c:order val="1"/>
          <c:tx>
            <c:v>Sprung Mass - Span 1</c:v>
          </c:tx>
          <c:xVal>
            <c:numRef>
              <c:f>single_continuous!$B$5:$B$21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single_continuous!$G$5:$G$21</c:f>
              <c:numCache>
                <c:formatCode>General</c:formatCode>
                <c:ptCount val="17"/>
                <c:pt idx="0">
                  <c:v>-0.18240400000000001</c:v>
                </c:pt>
                <c:pt idx="1">
                  <c:v>-0.18475900000000001</c:v>
                </c:pt>
                <c:pt idx="2">
                  <c:v>-0.18403700000000001</c:v>
                </c:pt>
                <c:pt idx="3">
                  <c:v>-0.18551500000000001</c:v>
                </c:pt>
                <c:pt idx="4">
                  <c:v>-0.18581400000000001</c:v>
                </c:pt>
                <c:pt idx="5">
                  <c:v>-0.18678900000000001</c:v>
                </c:pt>
                <c:pt idx="6">
                  <c:v>-0.19731399999999999</c:v>
                </c:pt>
                <c:pt idx="7">
                  <c:v>-0.19811200000000001</c:v>
                </c:pt>
                <c:pt idx="8">
                  <c:v>-0.191415</c:v>
                </c:pt>
                <c:pt idx="9">
                  <c:v>-0.18126999999999999</c:v>
                </c:pt>
                <c:pt idx="10">
                  <c:v>-0.18886</c:v>
                </c:pt>
                <c:pt idx="11">
                  <c:v>-0.19583</c:v>
                </c:pt>
                <c:pt idx="12">
                  <c:v>-0.20230100000000001</c:v>
                </c:pt>
                <c:pt idx="13">
                  <c:v>-0.209258</c:v>
                </c:pt>
                <c:pt idx="14">
                  <c:v>-0.21668000000000001</c:v>
                </c:pt>
                <c:pt idx="15">
                  <c:v>-0.22273799999999999</c:v>
                </c:pt>
                <c:pt idx="16">
                  <c:v>-0.22914399999999999</c:v>
                </c:pt>
              </c:numCache>
            </c:numRef>
          </c:yVal>
          <c:smooth val="1"/>
          <c:extLst xmlns:c16r2="http://schemas.microsoft.com/office/drawing/2015/06/chart">
            <c:ext xmlns:c16="http://schemas.microsoft.com/office/drawing/2014/chart" uri="{C3380CC4-5D6E-409C-BE32-E72D297353CC}">
              <c16:uniqueId val="{00000000-AE5F-48E3-8E70-832FBF3B480B}"/>
            </c:ext>
          </c:extLst>
        </c:ser>
        <c:ser>
          <c:idx val="2"/>
          <c:order val="2"/>
          <c:tx>
            <c:v>Sprung Mass - Span 2</c:v>
          </c:tx>
          <c:xVal>
            <c:numRef>
              <c:f>single_continuous!$B$5:$B$21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single_continuous!$I$5:$I$21</c:f>
              <c:numCache>
                <c:formatCode>General</c:formatCode>
                <c:ptCount val="17"/>
                <c:pt idx="0">
                  <c:v>-0.18240500000000001</c:v>
                </c:pt>
                <c:pt idx="1">
                  <c:v>-0.18338399999999999</c:v>
                </c:pt>
                <c:pt idx="2">
                  <c:v>-0.18435499999999999</c:v>
                </c:pt>
                <c:pt idx="3">
                  <c:v>-0.18529599999999999</c:v>
                </c:pt>
                <c:pt idx="4">
                  <c:v>-0.18651799999999999</c:v>
                </c:pt>
                <c:pt idx="5">
                  <c:v>-0.18748799999999999</c:v>
                </c:pt>
                <c:pt idx="6">
                  <c:v>-0.19329099999999999</c:v>
                </c:pt>
                <c:pt idx="7">
                  <c:v>-0.19599800000000001</c:v>
                </c:pt>
                <c:pt idx="8">
                  <c:v>-0.184559</c:v>
                </c:pt>
                <c:pt idx="9">
                  <c:v>-0.20131299999999999</c:v>
                </c:pt>
                <c:pt idx="10">
                  <c:v>-0.181897</c:v>
                </c:pt>
                <c:pt idx="11">
                  <c:v>-0.21033199999999999</c:v>
                </c:pt>
                <c:pt idx="12">
                  <c:v>-0.22553300000000001</c:v>
                </c:pt>
                <c:pt idx="13">
                  <c:v>-0.21518399999999999</c:v>
                </c:pt>
                <c:pt idx="14">
                  <c:v>-0.193216</c:v>
                </c:pt>
                <c:pt idx="15">
                  <c:v>-0.21940000000000001</c:v>
                </c:pt>
                <c:pt idx="16">
                  <c:v>-0.232905</c:v>
                </c:pt>
              </c:numCache>
            </c:numRef>
          </c:yVal>
          <c:smooth val="1"/>
          <c:extLst xmlns:c16r2="http://schemas.microsoft.com/office/drawing/2015/06/chart">
            <c:ext xmlns:c16="http://schemas.microsoft.com/office/drawing/2014/chart" uri="{C3380CC4-5D6E-409C-BE32-E72D297353CC}">
              <c16:uniqueId val="{00000001-AE5F-48E3-8E70-832FBF3B480B}"/>
            </c:ext>
          </c:extLst>
        </c:ser>
        <c:ser>
          <c:idx val="3"/>
          <c:order val="3"/>
          <c:tx>
            <c:v>50% Damping - Span 1</c:v>
          </c:tx>
          <c:xVal>
            <c:numRef>
              <c:f>single_continuous!$O$5:$O$21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single_continuous!$P$5:$P$21</c:f>
              <c:numCache>
                <c:formatCode>General</c:formatCode>
                <c:ptCount val="17"/>
                <c:pt idx="0">
                  <c:v>-0.18240500000000001</c:v>
                </c:pt>
                <c:pt idx="1">
                  <c:v>-0.183309</c:v>
                </c:pt>
                <c:pt idx="2">
                  <c:v>-0.18584600000000001</c:v>
                </c:pt>
                <c:pt idx="3">
                  <c:v>-0.18947600000000001</c:v>
                </c:pt>
                <c:pt idx="4">
                  <c:v>-0.18933800000000001</c:v>
                </c:pt>
                <c:pt idx="5">
                  <c:v>-0.18845200000000001</c:v>
                </c:pt>
                <c:pt idx="6">
                  <c:v>-0.199853</c:v>
                </c:pt>
                <c:pt idx="7">
                  <c:v>-0.20170399999999999</c:v>
                </c:pt>
                <c:pt idx="8">
                  <c:v>-0.19554199999999999</c:v>
                </c:pt>
                <c:pt idx="9">
                  <c:v>-0.183083</c:v>
                </c:pt>
                <c:pt idx="10">
                  <c:v>-0.187447</c:v>
                </c:pt>
                <c:pt idx="11">
                  <c:v>-0.19617200000000001</c:v>
                </c:pt>
                <c:pt idx="12">
                  <c:v>-0.20411000000000001</c:v>
                </c:pt>
                <c:pt idx="13">
                  <c:v>-0.21158199999999999</c:v>
                </c:pt>
                <c:pt idx="14">
                  <c:v>-0.219947</c:v>
                </c:pt>
                <c:pt idx="15">
                  <c:v>-0.22578100000000001</c:v>
                </c:pt>
                <c:pt idx="16">
                  <c:v>-0.232705</c:v>
                </c:pt>
              </c:numCache>
            </c:numRef>
          </c:yVal>
          <c:smooth val="1"/>
          <c:extLst xmlns:c16r2="http://schemas.microsoft.com/office/drawing/2015/06/chart">
            <c:ext xmlns:c16="http://schemas.microsoft.com/office/drawing/2014/chart" uri="{C3380CC4-5D6E-409C-BE32-E72D297353CC}">
              <c16:uniqueId val="{00000002-AE5F-48E3-8E70-832FBF3B480B}"/>
            </c:ext>
          </c:extLst>
        </c:ser>
        <c:ser>
          <c:idx val="4"/>
          <c:order val="4"/>
          <c:tx>
            <c:v>50% Damping - Span 2</c:v>
          </c:tx>
          <c:xVal>
            <c:numRef>
              <c:f>single_continuous!$O$5:$O$21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single_continuous!$R$5:$R$21</c:f>
              <c:numCache>
                <c:formatCode>General</c:formatCode>
                <c:ptCount val="17"/>
                <c:pt idx="0">
                  <c:v>-0.18240400000000001</c:v>
                </c:pt>
                <c:pt idx="1">
                  <c:v>-0.182532</c:v>
                </c:pt>
                <c:pt idx="2">
                  <c:v>-0.18310100000000001</c:v>
                </c:pt>
                <c:pt idx="3">
                  <c:v>-0.18484800000000001</c:v>
                </c:pt>
                <c:pt idx="4">
                  <c:v>-0.18709400000000001</c:v>
                </c:pt>
                <c:pt idx="5">
                  <c:v>-0.18848500000000001</c:v>
                </c:pt>
                <c:pt idx="6">
                  <c:v>-0.191244</c:v>
                </c:pt>
                <c:pt idx="7">
                  <c:v>-0.19540299999999999</c:v>
                </c:pt>
                <c:pt idx="8">
                  <c:v>-0.18762400000000001</c:v>
                </c:pt>
                <c:pt idx="9">
                  <c:v>-0.19841300000000001</c:v>
                </c:pt>
                <c:pt idx="10">
                  <c:v>-0.17963999999999999</c:v>
                </c:pt>
                <c:pt idx="11">
                  <c:v>-0.208228</c:v>
                </c:pt>
                <c:pt idx="12">
                  <c:v>-0.21851999999999999</c:v>
                </c:pt>
                <c:pt idx="13">
                  <c:v>-0.20432400000000001</c:v>
                </c:pt>
                <c:pt idx="14">
                  <c:v>-0.192882</c:v>
                </c:pt>
                <c:pt idx="15">
                  <c:v>-0.21803</c:v>
                </c:pt>
                <c:pt idx="16">
                  <c:v>-0.22870799999999999</c:v>
                </c:pt>
              </c:numCache>
            </c:numRef>
          </c:yVal>
          <c:smooth val="1"/>
          <c:extLst xmlns:c16r2="http://schemas.microsoft.com/office/drawing/2015/06/chart">
            <c:ext xmlns:c16="http://schemas.microsoft.com/office/drawing/2014/chart" uri="{C3380CC4-5D6E-409C-BE32-E72D297353CC}">
              <c16:uniqueId val="{00000003-AE5F-48E3-8E70-832FBF3B480B}"/>
            </c:ext>
          </c:extLst>
        </c:ser>
        <c:dLbls>
          <c:showLegendKey val="0"/>
          <c:showVal val="0"/>
          <c:showCatName val="0"/>
          <c:showSerName val="0"/>
          <c:showPercent val="0"/>
          <c:showBubbleSize val="0"/>
        </c:dLbls>
        <c:axId val="193307776"/>
        <c:axId val="193309696"/>
      </c:scatterChart>
      <c:scatterChart>
        <c:scatterStyle val="smoothMarker"/>
        <c:varyColors val="0"/>
        <c:ser>
          <c:idx val="0"/>
          <c:order val="0"/>
          <c:tx>
            <c:v>Unsprung Mass</c:v>
          </c:tx>
          <c:xVal>
            <c:numRef>
              <c:f>single_continuous!$B$5:$B$21</c:f>
              <c:numCache>
                <c:formatCode>General</c:formatCode>
                <c:ptCount val="17"/>
                <c:pt idx="0">
                  <c:v>0.56818181818181812</c:v>
                </c:pt>
                <c:pt idx="1">
                  <c:v>6.2499999999999991</c:v>
                </c:pt>
                <c:pt idx="2">
                  <c:v>11.931818181818182</c:v>
                </c:pt>
                <c:pt idx="3">
                  <c:v>17.613636363636363</c:v>
                </c:pt>
                <c:pt idx="4">
                  <c:v>23.295454545454543</c:v>
                </c:pt>
                <c:pt idx="5">
                  <c:v>28.977272727272727</c:v>
                </c:pt>
                <c:pt idx="6">
                  <c:v>34.659090909090907</c:v>
                </c:pt>
                <c:pt idx="7">
                  <c:v>40.340909090909086</c:v>
                </c:pt>
                <c:pt idx="8">
                  <c:v>46.022727272727266</c:v>
                </c:pt>
                <c:pt idx="9">
                  <c:v>51.704545454545453</c:v>
                </c:pt>
                <c:pt idx="10">
                  <c:v>57.386363636363633</c:v>
                </c:pt>
                <c:pt idx="11">
                  <c:v>63.068181818181813</c:v>
                </c:pt>
                <c:pt idx="12">
                  <c:v>68.75</c:v>
                </c:pt>
                <c:pt idx="13">
                  <c:v>74.431818181818173</c:v>
                </c:pt>
                <c:pt idx="14">
                  <c:v>80.11363636363636</c:v>
                </c:pt>
                <c:pt idx="15">
                  <c:v>85.795454545454533</c:v>
                </c:pt>
                <c:pt idx="16">
                  <c:v>91.47727272727272</c:v>
                </c:pt>
              </c:numCache>
            </c:numRef>
          </c:xVal>
          <c:yVal>
            <c:numRef>
              <c:f>single_continuous!$D$5:$D$21</c:f>
              <c:numCache>
                <c:formatCode>General</c:formatCode>
                <c:ptCount val="17"/>
                <c:pt idx="0">
                  <c:v>1</c:v>
                </c:pt>
                <c:pt idx="1">
                  <c:v>1.0119843863073177</c:v>
                </c:pt>
                <c:pt idx="2">
                  <c:v>1.0260136839104406</c:v>
                </c:pt>
                <c:pt idx="3">
                  <c:v>1.0470329598035131</c:v>
                </c:pt>
                <c:pt idx="4">
                  <c:v>1.0465559965790223</c:v>
                </c:pt>
                <c:pt idx="5">
                  <c:v>1.0390397140413588</c:v>
                </c:pt>
                <c:pt idx="6">
                  <c:v>1.1024813052345344</c:v>
                </c:pt>
                <c:pt idx="7">
                  <c:v>1.1149207254226881</c:v>
                </c:pt>
                <c:pt idx="8">
                  <c:v>1.0772899717111466</c:v>
                </c:pt>
                <c:pt idx="9">
                  <c:v>1.0124394201881537</c:v>
                </c:pt>
                <c:pt idx="10">
                  <c:v>1.0250268634459769</c:v>
                </c:pt>
                <c:pt idx="11">
                  <c:v>1.0778930286616522</c:v>
                </c:pt>
                <c:pt idx="12">
                  <c:v>1.1290815990877392</c:v>
                </c:pt>
                <c:pt idx="13">
                  <c:v>1.1733733909344093</c:v>
                </c:pt>
                <c:pt idx="14">
                  <c:v>1.2241069274796605</c:v>
                </c:pt>
                <c:pt idx="15">
                  <c:v>1.2621981974079515</c:v>
                </c:pt>
                <c:pt idx="16">
                  <c:v>1.301172123418346</c:v>
                </c:pt>
              </c:numCache>
            </c:numRef>
          </c:yVal>
          <c:smooth val="1"/>
          <c:extLst xmlns:c16r2="http://schemas.microsoft.com/office/drawing/2015/06/chart">
            <c:ext xmlns:c16="http://schemas.microsoft.com/office/drawing/2014/chart" uri="{C3380CC4-5D6E-409C-BE32-E72D297353CC}">
              <c16:uniqueId val="{00000004-AE5F-48E3-8E70-832FBF3B480B}"/>
            </c:ext>
          </c:extLst>
        </c:ser>
        <c:dLbls>
          <c:showLegendKey val="0"/>
          <c:showVal val="0"/>
          <c:showCatName val="0"/>
          <c:showSerName val="0"/>
          <c:showPercent val="0"/>
          <c:showBubbleSize val="0"/>
        </c:dLbls>
        <c:axId val="193330176"/>
        <c:axId val="193328256"/>
      </c:scatterChart>
      <c:valAx>
        <c:axId val="193307776"/>
        <c:scaling>
          <c:orientation val="minMax"/>
          <c:max val="95"/>
          <c:min val="0"/>
        </c:scaling>
        <c:delete val="0"/>
        <c:axPos val="b"/>
        <c:title>
          <c:tx>
            <c:rich>
              <a:bodyPr/>
              <a:lstStyle/>
              <a:p>
                <a:pPr>
                  <a:defRPr/>
                </a:pPr>
                <a:r>
                  <a:rPr lang="en-US"/>
                  <a:t>Vehicle Velocity (mph)</a:t>
                </a:r>
              </a:p>
            </c:rich>
          </c:tx>
          <c:layout/>
          <c:overlay val="0"/>
        </c:title>
        <c:numFmt formatCode="General" sourceLinked="1"/>
        <c:majorTickMark val="out"/>
        <c:minorTickMark val="none"/>
        <c:tickLblPos val="nextTo"/>
        <c:crossAx val="193309696"/>
        <c:crossesAt val="-0.4"/>
        <c:crossBetween val="midCat"/>
        <c:majorUnit val="10"/>
      </c:valAx>
      <c:valAx>
        <c:axId val="193309696"/>
        <c:scaling>
          <c:orientation val="minMax"/>
          <c:max val="-0.17"/>
          <c:min val="-0.25"/>
        </c:scaling>
        <c:delete val="0"/>
        <c:axPos val="l"/>
        <c:majorGridlines/>
        <c:title>
          <c:tx>
            <c:rich>
              <a:bodyPr rot="-5400000" vert="horz"/>
              <a:lstStyle/>
              <a:p>
                <a:pPr>
                  <a:defRPr/>
                </a:pPr>
                <a:r>
                  <a:rPr lang="en-US"/>
                  <a:t>displacement (in)</a:t>
                </a:r>
              </a:p>
            </c:rich>
          </c:tx>
          <c:layout/>
          <c:overlay val="0"/>
        </c:title>
        <c:numFmt formatCode="General" sourceLinked="1"/>
        <c:majorTickMark val="out"/>
        <c:minorTickMark val="none"/>
        <c:tickLblPos val="nextTo"/>
        <c:crossAx val="193307776"/>
        <c:crosses val="autoZero"/>
        <c:crossBetween val="midCat"/>
      </c:valAx>
      <c:valAx>
        <c:axId val="193328256"/>
        <c:scaling>
          <c:orientation val="maxMin"/>
          <c:max val="1.3706"/>
          <c:min val="0.93200000000000005"/>
        </c:scaling>
        <c:delete val="0"/>
        <c:axPos val="r"/>
        <c:title>
          <c:tx>
            <c:rich>
              <a:bodyPr rot="-5400000" vert="horz"/>
              <a:lstStyle/>
              <a:p>
                <a:pPr>
                  <a:defRPr/>
                </a:pPr>
                <a:r>
                  <a:rPr lang="en-US"/>
                  <a:t>Amplification Factor</a:t>
                </a:r>
              </a:p>
            </c:rich>
          </c:tx>
          <c:layout/>
          <c:overlay val="0"/>
        </c:title>
        <c:numFmt formatCode="#,##0.00" sourceLinked="0"/>
        <c:majorTickMark val="out"/>
        <c:minorTickMark val="none"/>
        <c:tickLblPos val="nextTo"/>
        <c:crossAx val="193330176"/>
        <c:crosses val="max"/>
        <c:crossBetween val="midCat"/>
      </c:valAx>
      <c:valAx>
        <c:axId val="193330176"/>
        <c:scaling>
          <c:orientation val="minMax"/>
        </c:scaling>
        <c:delete val="1"/>
        <c:axPos val="t"/>
        <c:numFmt formatCode="General" sourceLinked="1"/>
        <c:majorTickMark val="out"/>
        <c:minorTickMark val="none"/>
        <c:tickLblPos val="nextTo"/>
        <c:crossAx val="193328256"/>
        <c:crosses val="autoZero"/>
        <c:crossBetween val="midCat"/>
      </c:valAx>
    </c:plotArea>
    <c:legend>
      <c:legendPos val="b"/>
      <c:layout/>
      <c:overlay val="0"/>
    </c:legend>
    <c:plotVisOnly val="1"/>
    <c:dispBlanksAs val="gap"/>
    <c:showDLblsOverMax val="0"/>
  </c:chart>
  <c:spPr>
    <a:solidFill>
      <a:schemeClr val="bg1"/>
    </a:solid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4C745-D631-4A87-86F2-E97B3702921D}" type="doc">
      <dgm:prSet loTypeId="urn:microsoft.com/office/officeart/2005/8/layout/process1" loCatId="process" qsTypeId="urn:microsoft.com/office/officeart/2005/8/quickstyle/simple1" qsCatId="simple" csTypeId="urn:microsoft.com/office/officeart/2005/8/colors/accent1_2" csCatId="accent1" phldr="1"/>
      <dgm:spPr/>
    </dgm:pt>
    <dgm:pt modelId="{C7947F46-CE89-4540-A213-C35A4B903EA0}">
      <dgm:prSet phldrT="[Text]"/>
      <dgm:spPr/>
      <dgm:t>
        <a:bodyPr/>
        <a:lstStyle/>
        <a:p>
          <a:r>
            <a:rPr lang="en-US" dirty="0" smtClean="0"/>
            <a:t>Discovery of Physical Phenomena</a:t>
          </a:r>
          <a:endParaRPr lang="en-US" dirty="0"/>
        </a:p>
      </dgm:t>
    </dgm:pt>
    <dgm:pt modelId="{8D0BC1F8-DB4A-48B2-9F01-B177B1CF8B12}" type="parTrans" cxnId="{F4085049-32A0-4403-8C48-AA338E5105D5}">
      <dgm:prSet/>
      <dgm:spPr/>
      <dgm:t>
        <a:bodyPr/>
        <a:lstStyle/>
        <a:p>
          <a:endParaRPr lang="en-US"/>
        </a:p>
      </dgm:t>
    </dgm:pt>
    <dgm:pt modelId="{C274CFCE-D0A8-4C44-8A02-1B9012964577}" type="sibTrans" cxnId="{F4085049-32A0-4403-8C48-AA338E5105D5}">
      <dgm:prSet/>
      <dgm:spPr/>
      <dgm:t>
        <a:bodyPr/>
        <a:lstStyle/>
        <a:p>
          <a:endParaRPr lang="en-US"/>
        </a:p>
      </dgm:t>
    </dgm:pt>
    <dgm:pt modelId="{38D738D0-2658-4CC6-8465-EE31D8A0AA40}">
      <dgm:prSet phldrT="[Text]"/>
      <dgm:spPr/>
      <dgm:t>
        <a:bodyPr/>
        <a:lstStyle/>
        <a:p>
          <a:r>
            <a:rPr lang="en-US" dirty="0" smtClean="0"/>
            <a:t>Application to Engineering Problems</a:t>
          </a:r>
          <a:endParaRPr lang="en-US" dirty="0"/>
        </a:p>
      </dgm:t>
    </dgm:pt>
    <dgm:pt modelId="{BB926B7A-9C6C-4823-837C-95CD72101BFA}" type="parTrans" cxnId="{B80D2764-C4DA-4FE9-A262-9B43E46E9793}">
      <dgm:prSet/>
      <dgm:spPr/>
      <dgm:t>
        <a:bodyPr/>
        <a:lstStyle/>
        <a:p>
          <a:endParaRPr lang="en-US"/>
        </a:p>
      </dgm:t>
    </dgm:pt>
    <dgm:pt modelId="{488C4C09-F907-4277-92A3-AA59D9BEB25E}" type="sibTrans" cxnId="{B80D2764-C4DA-4FE9-A262-9B43E46E9793}">
      <dgm:prSet/>
      <dgm:spPr/>
      <dgm:t>
        <a:bodyPr/>
        <a:lstStyle/>
        <a:p>
          <a:endParaRPr lang="en-US"/>
        </a:p>
      </dgm:t>
    </dgm:pt>
    <dgm:pt modelId="{C1C71B80-987D-4D58-8F56-F4C82E6E6C7C}">
      <dgm:prSet phldrT="[Text]"/>
      <dgm:spPr/>
      <dgm:t>
        <a:bodyPr/>
        <a:lstStyle/>
        <a:p>
          <a:r>
            <a:rPr lang="en-US" dirty="0" smtClean="0"/>
            <a:t>Development of Technology</a:t>
          </a:r>
          <a:endParaRPr lang="en-US" dirty="0"/>
        </a:p>
      </dgm:t>
    </dgm:pt>
    <dgm:pt modelId="{491CFB64-6A55-47E0-A5B4-4A74A557C47C}" type="parTrans" cxnId="{361E1E24-D7BB-4AFA-9B3F-DF839C00EEB2}">
      <dgm:prSet/>
      <dgm:spPr/>
      <dgm:t>
        <a:bodyPr/>
        <a:lstStyle/>
        <a:p>
          <a:endParaRPr lang="en-US"/>
        </a:p>
      </dgm:t>
    </dgm:pt>
    <dgm:pt modelId="{EECB4EC0-A90F-4E76-A351-E821BAEA256A}" type="sibTrans" cxnId="{361E1E24-D7BB-4AFA-9B3F-DF839C00EEB2}">
      <dgm:prSet/>
      <dgm:spPr/>
      <dgm:t>
        <a:bodyPr/>
        <a:lstStyle/>
        <a:p>
          <a:endParaRPr lang="en-US"/>
        </a:p>
      </dgm:t>
    </dgm:pt>
    <dgm:pt modelId="{37C4A675-A0AB-48D0-BA20-4BF712EE9068}">
      <dgm:prSet phldrT="[Text]"/>
      <dgm:spPr/>
      <dgm:t>
        <a:bodyPr/>
        <a:lstStyle/>
        <a:p>
          <a:r>
            <a:rPr lang="en-US" dirty="0" smtClean="0"/>
            <a:t>?</a:t>
          </a:r>
          <a:endParaRPr lang="en-US" dirty="0"/>
        </a:p>
      </dgm:t>
    </dgm:pt>
    <dgm:pt modelId="{42243ADE-B649-4BDA-8ECE-0116F7F1E793}" type="parTrans" cxnId="{00DF8FCB-C348-491A-949F-F421AA121ABC}">
      <dgm:prSet/>
      <dgm:spPr/>
      <dgm:t>
        <a:bodyPr/>
        <a:lstStyle/>
        <a:p>
          <a:endParaRPr lang="en-US"/>
        </a:p>
      </dgm:t>
    </dgm:pt>
    <dgm:pt modelId="{96E52D12-3BDF-4411-BE6E-22DFEC0D9334}" type="sibTrans" cxnId="{00DF8FCB-C348-491A-949F-F421AA121ABC}">
      <dgm:prSet/>
      <dgm:spPr/>
      <dgm:t>
        <a:bodyPr/>
        <a:lstStyle/>
        <a:p>
          <a:endParaRPr lang="en-US"/>
        </a:p>
      </dgm:t>
    </dgm:pt>
    <dgm:pt modelId="{05504668-8355-4025-852F-6AE4590FAD6E}" type="pres">
      <dgm:prSet presAssocID="{5C74C745-D631-4A87-86F2-E97B3702921D}" presName="Name0" presStyleCnt="0">
        <dgm:presLayoutVars>
          <dgm:dir/>
          <dgm:resizeHandles val="exact"/>
        </dgm:presLayoutVars>
      </dgm:prSet>
      <dgm:spPr/>
    </dgm:pt>
    <dgm:pt modelId="{55874FEF-12FA-4FD4-903C-C452D0565A6F}" type="pres">
      <dgm:prSet presAssocID="{C7947F46-CE89-4540-A213-C35A4B903EA0}" presName="node" presStyleLbl="node1" presStyleIdx="0" presStyleCnt="4">
        <dgm:presLayoutVars>
          <dgm:bulletEnabled val="1"/>
        </dgm:presLayoutVars>
      </dgm:prSet>
      <dgm:spPr/>
      <dgm:t>
        <a:bodyPr/>
        <a:lstStyle/>
        <a:p>
          <a:endParaRPr lang="en-US"/>
        </a:p>
      </dgm:t>
    </dgm:pt>
    <dgm:pt modelId="{BF358479-A7E4-4D93-BF81-87FB334D6A80}" type="pres">
      <dgm:prSet presAssocID="{C274CFCE-D0A8-4C44-8A02-1B9012964577}" presName="sibTrans" presStyleLbl="sibTrans2D1" presStyleIdx="0" presStyleCnt="3"/>
      <dgm:spPr/>
      <dgm:t>
        <a:bodyPr/>
        <a:lstStyle/>
        <a:p>
          <a:endParaRPr lang="en-US"/>
        </a:p>
      </dgm:t>
    </dgm:pt>
    <dgm:pt modelId="{49C6E4BC-8849-4EE2-B558-1A4F485DBFAC}" type="pres">
      <dgm:prSet presAssocID="{C274CFCE-D0A8-4C44-8A02-1B9012964577}" presName="connectorText" presStyleLbl="sibTrans2D1" presStyleIdx="0" presStyleCnt="3"/>
      <dgm:spPr/>
      <dgm:t>
        <a:bodyPr/>
        <a:lstStyle/>
        <a:p>
          <a:endParaRPr lang="en-US"/>
        </a:p>
      </dgm:t>
    </dgm:pt>
    <dgm:pt modelId="{D348DF44-15CD-4C02-AC89-A26AACDBD1A9}" type="pres">
      <dgm:prSet presAssocID="{38D738D0-2658-4CC6-8465-EE31D8A0AA40}" presName="node" presStyleLbl="node1" presStyleIdx="1" presStyleCnt="4">
        <dgm:presLayoutVars>
          <dgm:bulletEnabled val="1"/>
        </dgm:presLayoutVars>
      </dgm:prSet>
      <dgm:spPr/>
      <dgm:t>
        <a:bodyPr/>
        <a:lstStyle/>
        <a:p>
          <a:endParaRPr lang="en-US"/>
        </a:p>
      </dgm:t>
    </dgm:pt>
    <dgm:pt modelId="{B344CB19-CFB9-4706-AB46-A173295593DE}" type="pres">
      <dgm:prSet presAssocID="{488C4C09-F907-4277-92A3-AA59D9BEB25E}" presName="sibTrans" presStyleLbl="sibTrans2D1" presStyleIdx="1" presStyleCnt="3"/>
      <dgm:spPr/>
      <dgm:t>
        <a:bodyPr/>
        <a:lstStyle/>
        <a:p>
          <a:endParaRPr lang="en-US"/>
        </a:p>
      </dgm:t>
    </dgm:pt>
    <dgm:pt modelId="{8A8C33E7-C9A0-4552-9D89-CFA1F724C0C2}" type="pres">
      <dgm:prSet presAssocID="{488C4C09-F907-4277-92A3-AA59D9BEB25E}" presName="connectorText" presStyleLbl="sibTrans2D1" presStyleIdx="1" presStyleCnt="3"/>
      <dgm:spPr/>
      <dgm:t>
        <a:bodyPr/>
        <a:lstStyle/>
        <a:p>
          <a:endParaRPr lang="en-US"/>
        </a:p>
      </dgm:t>
    </dgm:pt>
    <dgm:pt modelId="{AEEB1721-8934-4EA5-98B1-EFFEE5FFBB3C}" type="pres">
      <dgm:prSet presAssocID="{C1C71B80-987D-4D58-8F56-F4C82E6E6C7C}" presName="node" presStyleLbl="node1" presStyleIdx="2" presStyleCnt="4">
        <dgm:presLayoutVars>
          <dgm:bulletEnabled val="1"/>
        </dgm:presLayoutVars>
      </dgm:prSet>
      <dgm:spPr/>
      <dgm:t>
        <a:bodyPr/>
        <a:lstStyle/>
        <a:p>
          <a:endParaRPr lang="en-US"/>
        </a:p>
      </dgm:t>
    </dgm:pt>
    <dgm:pt modelId="{7E4381B7-CBA1-4F34-9D48-C74BD5288D51}" type="pres">
      <dgm:prSet presAssocID="{EECB4EC0-A90F-4E76-A351-E821BAEA256A}" presName="sibTrans" presStyleLbl="sibTrans2D1" presStyleIdx="2" presStyleCnt="3"/>
      <dgm:spPr/>
      <dgm:t>
        <a:bodyPr/>
        <a:lstStyle/>
        <a:p>
          <a:endParaRPr lang="en-US"/>
        </a:p>
      </dgm:t>
    </dgm:pt>
    <dgm:pt modelId="{CDB46A26-9160-4969-8035-B40B19B5F006}" type="pres">
      <dgm:prSet presAssocID="{EECB4EC0-A90F-4E76-A351-E821BAEA256A}" presName="connectorText" presStyleLbl="sibTrans2D1" presStyleIdx="2" presStyleCnt="3"/>
      <dgm:spPr/>
      <dgm:t>
        <a:bodyPr/>
        <a:lstStyle/>
        <a:p>
          <a:endParaRPr lang="en-US"/>
        </a:p>
      </dgm:t>
    </dgm:pt>
    <dgm:pt modelId="{46D9E06F-033D-4AD0-9B94-C0323E307822}" type="pres">
      <dgm:prSet presAssocID="{37C4A675-A0AB-48D0-BA20-4BF712EE9068}" presName="node" presStyleLbl="node1" presStyleIdx="3" presStyleCnt="4">
        <dgm:presLayoutVars>
          <dgm:bulletEnabled val="1"/>
        </dgm:presLayoutVars>
      </dgm:prSet>
      <dgm:spPr/>
      <dgm:t>
        <a:bodyPr/>
        <a:lstStyle/>
        <a:p>
          <a:endParaRPr lang="en-US"/>
        </a:p>
      </dgm:t>
    </dgm:pt>
  </dgm:ptLst>
  <dgm:cxnLst>
    <dgm:cxn modelId="{273EE0A9-2FFC-49A9-B056-C6F05E2E291E}" type="presOf" srcId="{5C74C745-D631-4A87-86F2-E97B3702921D}" destId="{05504668-8355-4025-852F-6AE4590FAD6E}" srcOrd="0" destOrd="0" presId="urn:microsoft.com/office/officeart/2005/8/layout/process1"/>
    <dgm:cxn modelId="{2DC9B6B4-D5EB-4B1A-8281-E81C4F9D1CA2}" type="presOf" srcId="{488C4C09-F907-4277-92A3-AA59D9BEB25E}" destId="{B344CB19-CFB9-4706-AB46-A173295593DE}" srcOrd="0" destOrd="0" presId="urn:microsoft.com/office/officeart/2005/8/layout/process1"/>
    <dgm:cxn modelId="{361E1E24-D7BB-4AFA-9B3F-DF839C00EEB2}" srcId="{5C74C745-D631-4A87-86F2-E97B3702921D}" destId="{C1C71B80-987D-4D58-8F56-F4C82E6E6C7C}" srcOrd="2" destOrd="0" parTransId="{491CFB64-6A55-47E0-A5B4-4A74A557C47C}" sibTransId="{EECB4EC0-A90F-4E76-A351-E821BAEA256A}"/>
    <dgm:cxn modelId="{F4085049-32A0-4403-8C48-AA338E5105D5}" srcId="{5C74C745-D631-4A87-86F2-E97B3702921D}" destId="{C7947F46-CE89-4540-A213-C35A4B903EA0}" srcOrd="0" destOrd="0" parTransId="{8D0BC1F8-DB4A-48B2-9F01-B177B1CF8B12}" sibTransId="{C274CFCE-D0A8-4C44-8A02-1B9012964577}"/>
    <dgm:cxn modelId="{89B30696-2D84-47CB-9EB3-8E79E1BD3CC6}" type="presOf" srcId="{C7947F46-CE89-4540-A213-C35A4B903EA0}" destId="{55874FEF-12FA-4FD4-903C-C452D0565A6F}" srcOrd="0" destOrd="0" presId="urn:microsoft.com/office/officeart/2005/8/layout/process1"/>
    <dgm:cxn modelId="{8A46FBE1-060B-447C-9C36-79693D50302E}" type="presOf" srcId="{EECB4EC0-A90F-4E76-A351-E821BAEA256A}" destId="{CDB46A26-9160-4969-8035-B40B19B5F006}" srcOrd="1" destOrd="0" presId="urn:microsoft.com/office/officeart/2005/8/layout/process1"/>
    <dgm:cxn modelId="{942B41AC-9CD6-4673-B988-06E3C8C352E8}" type="presOf" srcId="{37C4A675-A0AB-48D0-BA20-4BF712EE9068}" destId="{46D9E06F-033D-4AD0-9B94-C0323E307822}" srcOrd="0" destOrd="0" presId="urn:microsoft.com/office/officeart/2005/8/layout/process1"/>
    <dgm:cxn modelId="{B80D2764-C4DA-4FE9-A262-9B43E46E9793}" srcId="{5C74C745-D631-4A87-86F2-E97B3702921D}" destId="{38D738D0-2658-4CC6-8465-EE31D8A0AA40}" srcOrd="1" destOrd="0" parTransId="{BB926B7A-9C6C-4823-837C-95CD72101BFA}" sibTransId="{488C4C09-F907-4277-92A3-AA59D9BEB25E}"/>
    <dgm:cxn modelId="{130A8086-6EF8-4887-BE27-1B08ECCA308A}" type="presOf" srcId="{C274CFCE-D0A8-4C44-8A02-1B9012964577}" destId="{BF358479-A7E4-4D93-BF81-87FB334D6A80}" srcOrd="0" destOrd="0" presId="urn:microsoft.com/office/officeart/2005/8/layout/process1"/>
    <dgm:cxn modelId="{B523BB4B-1D1D-4276-8940-0EDD7E519743}" type="presOf" srcId="{C1C71B80-987D-4D58-8F56-F4C82E6E6C7C}" destId="{AEEB1721-8934-4EA5-98B1-EFFEE5FFBB3C}" srcOrd="0" destOrd="0" presId="urn:microsoft.com/office/officeart/2005/8/layout/process1"/>
    <dgm:cxn modelId="{E189D4C8-A857-4FC2-88A6-790992FEC522}" type="presOf" srcId="{38D738D0-2658-4CC6-8465-EE31D8A0AA40}" destId="{D348DF44-15CD-4C02-AC89-A26AACDBD1A9}" srcOrd="0" destOrd="0" presId="urn:microsoft.com/office/officeart/2005/8/layout/process1"/>
    <dgm:cxn modelId="{9CCB7665-2C99-4540-A55C-DA8B7FE0F4A9}" type="presOf" srcId="{EECB4EC0-A90F-4E76-A351-E821BAEA256A}" destId="{7E4381B7-CBA1-4F34-9D48-C74BD5288D51}" srcOrd="0" destOrd="0" presId="urn:microsoft.com/office/officeart/2005/8/layout/process1"/>
    <dgm:cxn modelId="{A5C3DA96-9A0F-4EF3-BED2-3671825DFC85}" type="presOf" srcId="{488C4C09-F907-4277-92A3-AA59D9BEB25E}" destId="{8A8C33E7-C9A0-4552-9D89-CFA1F724C0C2}" srcOrd="1" destOrd="0" presId="urn:microsoft.com/office/officeart/2005/8/layout/process1"/>
    <dgm:cxn modelId="{00DF8FCB-C348-491A-949F-F421AA121ABC}" srcId="{5C74C745-D631-4A87-86F2-E97B3702921D}" destId="{37C4A675-A0AB-48D0-BA20-4BF712EE9068}" srcOrd="3" destOrd="0" parTransId="{42243ADE-B649-4BDA-8ECE-0116F7F1E793}" sibTransId="{96E52D12-3BDF-4411-BE6E-22DFEC0D9334}"/>
    <dgm:cxn modelId="{9D0BEA29-8E15-4FB1-921E-404062601F7B}" type="presOf" srcId="{C274CFCE-D0A8-4C44-8A02-1B9012964577}" destId="{49C6E4BC-8849-4EE2-B558-1A4F485DBFAC}" srcOrd="1" destOrd="0" presId="urn:microsoft.com/office/officeart/2005/8/layout/process1"/>
    <dgm:cxn modelId="{95889B79-65A4-4369-9ECF-C573D2DCA0EF}" type="presParOf" srcId="{05504668-8355-4025-852F-6AE4590FAD6E}" destId="{55874FEF-12FA-4FD4-903C-C452D0565A6F}" srcOrd="0" destOrd="0" presId="urn:microsoft.com/office/officeart/2005/8/layout/process1"/>
    <dgm:cxn modelId="{DF993F09-541D-42BB-81FA-C1390116A312}" type="presParOf" srcId="{05504668-8355-4025-852F-6AE4590FAD6E}" destId="{BF358479-A7E4-4D93-BF81-87FB334D6A80}" srcOrd="1" destOrd="0" presId="urn:microsoft.com/office/officeart/2005/8/layout/process1"/>
    <dgm:cxn modelId="{90E4C357-E328-4428-8BBE-04A1301EA947}" type="presParOf" srcId="{BF358479-A7E4-4D93-BF81-87FB334D6A80}" destId="{49C6E4BC-8849-4EE2-B558-1A4F485DBFAC}" srcOrd="0" destOrd="0" presId="urn:microsoft.com/office/officeart/2005/8/layout/process1"/>
    <dgm:cxn modelId="{106D979E-865E-4492-B0BE-A39AF3DA0FAD}" type="presParOf" srcId="{05504668-8355-4025-852F-6AE4590FAD6E}" destId="{D348DF44-15CD-4C02-AC89-A26AACDBD1A9}" srcOrd="2" destOrd="0" presId="urn:microsoft.com/office/officeart/2005/8/layout/process1"/>
    <dgm:cxn modelId="{4335DB27-97A7-486E-9609-BD02EE9FFF27}" type="presParOf" srcId="{05504668-8355-4025-852F-6AE4590FAD6E}" destId="{B344CB19-CFB9-4706-AB46-A173295593DE}" srcOrd="3" destOrd="0" presId="urn:microsoft.com/office/officeart/2005/8/layout/process1"/>
    <dgm:cxn modelId="{82660213-A9DD-4140-8A05-A9EB6348C533}" type="presParOf" srcId="{B344CB19-CFB9-4706-AB46-A173295593DE}" destId="{8A8C33E7-C9A0-4552-9D89-CFA1F724C0C2}" srcOrd="0" destOrd="0" presId="urn:microsoft.com/office/officeart/2005/8/layout/process1"/>
    <dgm:cxn modelId="{F600606A-A0FA-4D70-80E1-3EBDBCA87B1A}" type="presParOf" srcId="{05504668-8355-4025-852F-6AE4590FAD6E}" destId="{AEEB1721-8934-4EA5-98B1-EFFEE5FFBB3C}" srcOrd="4" destOrd="0" presId="urn:microsoft.com/office/officeart/2005/8/layout/process1"/>
    <dgm:cxn modelId="{F8FBD93F-4E62-45E8-9D8D-085B60CDB46B}" type="presParOf" srcId="{05504668-8355-4025-852F-6AE4590FAD6E}" destId="{7E4381B7-CBA1-4F34-9D48-C74BD5288D51}" srcOrd="5" destOrd="0" presId="urn:microsoft.com/office/officeart/2005/8/layout/process1"/>
    <dgm:cxn modelId="{9303FCC7-20C5-4038-9705-99F40D3794C4}" type="presParOf" srcId="{7E4381B7-CBA1-4F34-9D48-C74BD5288D51}" destId="{CDB46A26-9160-4969-8035-B40B19B5F006}" srcOrd="0" destOrd="0" presId="urn:microsoft.com/office/officeart/2005/8/layout/process1"/>
    <dgm:cxn modelId="{88D74DBA-E454-4E2A-B0B8-395CBF44EF73}" type="presParOf" srcId="{05504668-8355-4025-852F-6AE4590FAD6E}" destId="{46D9E06F-033D-4AD0-9B94-C0323E30782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9206CC-A0B4-4E33-B686-38127762C1D6}"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1B51D828-5E85-42E1-9EEB-4391910EFC7C}">
      <dgm:prSet phldrT="[Text]" custT="1"/>
      <dgm:spPr/>
      <dgm:t>
        <a:bodyPr/>
        <a:lstStyle/>
        <a:p>
          <a:r>
            <a:rPr lang="en-US" sz="1800" dirty="0" smtClean="0"/>
            <a:t>Identification of Problem</a:t>
          </a:r>
          <a:endParaRPr lang="en-US" sz="1800" dirty="0"/>
        </a:p>
      </dgm:t>
    </dgm:pt>
    <dgm:pt modelId="{F37C6E7E-B701-4E8E-88C9-75802D7B050B}" type="parTrans" cxnId="{E7D6A070-9798-4D48-A45C-7596D78FC52D}">
      <dgm:prSet/>
      <dgm:spPr/>
      <dgm:t>
        <a:bodyPr/>
        <a:lstStyle/>
        <a:p>
          <a:endParaRPr lang="en-US" sz="1800"/>
        </a:p>
      </dgm:t>
    </dgm:pt>
    <dgm:pt modelId="{7289EE0E-AF92-441F-80C2-FE501EF98C5A}" type="sibTrans" cxnId="{E7D6A070-9798-4D48-A45C-7596D78FC52D}">
      <dgm:prSet/>
      <dgm:spPr>
        <a:ln w="76200">
          <a:solidFill>
            <a:schemeClr val="accent1"/>
          </a:solidFill>
        </a:ln>
      </dgm:spPr>
      <dgm:t>
        <a:bodyPr/>
        <a:lstStyle/>
        <a:p>
          <a:endParaRPr lang="en-US" sz="1800"/>
        </a:p>
      </dgm:t>
    </dgm:pt>
    <dgm:pt modelId="{06A50621-BE91-44D2-82DD-2E749DB6D5B9}">
      <dgm:prSet phldrT="[Text]" custT="1"/>
      <dgm:spPr/>
      <dgm:t>
        <a:bodyPr/>
        <a:lstStyle/>
        <a:p>
          <a:r>
            <a:rPr lang="en-US" sz="1800" dirty="0" smtClean="0"/>
            <a:t>Technology Selection and Implementation</a:t>
          </a:r>
          <a:endParaRPr lang="en-US" sz="1800" dirty="0"/>
        </a:p>
      </dgm:t>
    </dgm:pt>
    <dgm:pt modelId="{45429755-73CE-47AC-BAB6-CF640BABE7DE}" type="parTrans" cxnId="{9CA0F6B0-F5BA-45C0-BD50-A167610BDCEC}">
      <dgm:prSet/>
      <dgm:spPr/>
      <dgm:t>
        <a:bodyPr/>
        <a:lstStyle/>
        <a:p>
          <a:endParaRPr lang="en-US" sz="1800"/>
        </a:p>
      </dgm:t>
    </dgm:pt>
    <dgm:pt modelId="{E2ABD71A-250A-4CD7-9FD5-90160B59D2C1}" type="sibTrans" cxnId="{9CA0F6B0-F5BA-45C0-BD50-A167610BDCEC}">
      <dgm:prSet/>
      <dgm:spPr>
        <a:ln w="76200">
          <a:solidFill>
            <a:schemeClr val="accent1"/>
          </a:solidFill>
        </a:ln>
      </dgm:spPr>
      <dgm:t>
        <a:bodyPr/>
        <a:lstStyle/>
        <a:p>
          <a:endParaRPr lang="en-US" sz="1800"/>
        </a:p>
      </dgm:t>
    </dgm:pt>
    <dgm:pt modelId="{91F967CE-6CB9-4B54-B5CB-473C7802579A}">
      <dgm:prSet phldrT="[Text]" custT="1"/>
      <dgm:spPr/>
      <dgm:t>
        <a:bodyPr/>
        <a:lstStyle/>
        <a:p>
          <a:r>
            <a:rPr lang="en-US" sz="1800" dirty="0" smtClean="0"/>
            <a:t>Interpretation and Decision Making</a:t>
          </a:r>
          <a:endParaRPr lang="en-US" sz="1800" dirty="0"/>
        </a:p>
      </dgm:t>
    </dgm:pt>
    <dgm:pt modelId="{764D0CCF-2DE1-4EB5-AAD6-3F7D3D039893}" type="parTrans" cxnId="{009BC5FD-2A78-4B38-935F-7D6AF44F4DB4}">
      <dgm:prSet/>
      <dgm:spPr/>
      <dgm:t>
        <a:bodyPr/>
        <a:lstStyle/>
        <a:p>
          <a:endParaRPr lang="en-US" sz="1800"/>
        </a:p>
      </dgm:t>
    </dgm:pt>
    <dgm:pt modelId="{0F4244CE-2032-4A37-9B1C-0CAB7D567BB3}" type="sibTrans" cxnId="{009BC5FD-2A78-4B38-935F-7D6AF44F4DB4}">
      <dgm:prSet/>
      <dgm:spPr>
        <a:ln w="76200">
          <a:solidFill>
            <a:schemeClr val="accent1"/>
          </a:solidFill>
        </a:ln>
      </dgm:spPr>
      <dgm:t>
        <a:bodyPr/>
        <a:lstStyle/>
        <a:p>
          <a:endParaRPr lang="en-US" sz="1800"/>
        </a:p>
      </dgm:t>
    </dgm:pt>
    <dgm:pt modelId="{E96A0F96-1D4D-487C-A95E-722FAB83C111}" type="pres">
      <dgm:prSet presAssocID="{ED9206CC-A0B4-4E33-B686-38127762C1D6}" presName="cycle" presStyleCnt="0">
        <dgm:presLayoutVars>
          <dgm:dir/>
          <dgm:resizeHandles val="exact"/>
        </dgm:presLayoutVars>
      </dgm:prSet>
      <dgm:spPr/>
      <dgm:t>
        <a:bodyPr/>
        <a:lstStyle/>
        <a:p>
          <a:endParaRPr lang="en-US"/>
        </a:p>
      </dgm:t>
    </dgm:pt>
    <dgm:pt modelId="{B787AB71-AFFB-4CBE-9C1D-00C8FEE76ECF}" type="pres">
      <dgm:prSet presAssocID="{1B51D828-5E85-42E1-9EEB-4391910EFC7C}" presName="node" presStyleLbl="node1" presStyleIdx="0" presStyleCnt="3">
        <dgm:presLayoutVars>
          <dgm:bulletEnabled val="1"/>
        </dgm:presLayoutVars>
      </dgm:prSet>
      <dgm:spPr/>
      <dgm:t>
        <a:bodyPr/>
        <a:lstStyle/>
        <a:p>
          <a:endParaRPr lang="en-US"/>
        </a:p>
      </dgm:t>
    </dgm:pt>
    <dgm:pt modelId="{D128F5D7-BC72-4708-93B8-EBDBC0F6490F}" type="pres">
      <dgm:prSet presAssocID="{1B51D828-5E85-42E1-9EEB-4391910EFC7C}" presName="spNode" presStyleCnt="0"/>
      <dgm:spPr/>
    </dgm:pt>
    <dgm:pt modelId="{93C74046-FE8B-4C85-88F4-582DF5CC0DC5}" type="pres">
      <dgm:prSet presAssocID="{7289EE0E-AF92-441F-80C2-FE501EF98C5A}" presName="sibTrans" presStyleLbl="sibTrans1D1" presStyleIdx="0" presStyleCnt="3"/>
      <dgm:spPr/>
      <dgm:t>
        <a:bodyPr/>
        <a:lstStyle/>
        <a:p>
          <a:endParaRPr lang="en-US"/>
        </a:p>
      </dgm:t>
    </dgm:pt>
    <dgm:pt modelId="{87477587-3131-4FB4-91B1-E423ADAF651E}" type="pres">
      <dgm:prSet presAssocID="{06A50621-BE91-44D2-82DD-2E749DB6D5B9}" presName="node" presStyleLbl="node1" presStyleIdx="1" presStyleCnt="3" custScaleX="112320" custRadScaleRad="96141" custRadScaleInc="-10656">
        <dgm:presLayoutVars>
          <dgm:bulletEnabled val="1"/>
        </dgm:presLayoutVars>
      </dgm:prSet>
      <dgm:spPr/>
      <dgm:t>
        <a:bodyPr/>
        <a:lstStyle/>
        <a:p>
          <a:endParaRPr lang="en-US"/>
        </a:p>
      </dgm:t>
    </dgm:pt>
    <dgm:pt modelId="{E192FD7B-1FCA-4F99-A530-F06F0026EC2D}" type="pres">
      <dgm:prSet presAssocID="{06A50621-BE91-44D2-82DD-2E749DB6D5B9}" presName="spNode" presStyleCnt="0"/>
      <dgm:spPr/>
    </dgm:pt>
    <dgm:pt modelId="{27D04EE1-8C81-4CB1-9AF7-8CCD6B04BFDC}" type="pres">
      <dgm:prSet presAssocID="{E2ABD71A-250A-4CD7-9FD5-90160B59D2C1}" presName="sibTrans" presStyleLbl="sibTrans1D1" presStyleIdx="1" presStyleCnt="3"/>
      <dgm:spPr/>
      <dgm:t>
        <a:bodyPr/>
        <a:lstStyle/>
        <a:p>
          <a:endParaRPr lang="en-US"/>
        </a:p>
      </dgm:t>
    </dgm:pt>
    <dgm:pt modelId="{38037F84-9CE8-4E70-8E8A-ABE25C73B7ED}" type="pres">
      <dgm:prSet presAssocID="{91F967CE-6CB9-4B54-B5CB-473C7802579A}" presName="node" presStyleLbl="node1" presStyleIdx="2" presStyleCnt="3" custRadScaleRad="88414" custRadScaleInc="45957">
        <dgm:presLayoutVars>
          <dgm:bulletEnabled val="1"/>
        </dgm:presLayoutVars>
      </dgm:prSet>
      <dgm:spPr/>
      <dgm:t>
        <a:bodyPr/>
        <a:lstStyle/>
        <a:p>
          <a:endParaRPr lang="en-US"/>
        </a:p>
      </dgm:t>
    </dgm:pt>
    <dgm:pt modelId="{407796B3-E8BE-4C0C-956A-B1B44D4D04C9}" type="pres">
      <dgm:prSet presAssocID="{91F967CE-6CB9-4B54-B5CB-473C7802579A}" presName="spNode" presStyleCnt="0"/>
      <dgm:spPr/>
    </dgm:pt>
    <dgm:pt modelId="{800F35D3-0584-4E31-B522-CBFD092035CB}" type="pres">
      <dgm:prSet presAssocID="{0F4244CE-2032-4A37-9B1C-0CAB7D567BB3}" presName="sibTrans" presStyleLbl="sibTrans1D1" presStyleIdx="2" presStyleCnt="3"/>
      <dgm:spPr/>
      <dgm:t>
        <a:bodyPr/>
        <a:lstStyle/>
        <a:p>
          <a:endParaRPr lang="en-US"/>
        </a:p>
      </dgm:t>
    </dgm:pt>
  </dgm:ptLst>
  <dgm:cxnLst>
    <dgm:cxn modelId="{C6A8F6EB-4A01-4FD5-A08B-3FC3DB7C242D}" type="presOf" srcId="{E2ABD71A-250A-4CD7-9FD5-90160B59D2C1}" destId="{27D04EE1-8C81-4CB1-9AF7-8CCD6B04BFDC}" srcOrd="0" destOrd="0" presId="urn:microsoft.com/office/officeart/2005/8/layout/cycle5"/>
    <dgm:cxn modelId="{E7D6A070-9798-4D48-A45C-7596D78FC52D}" srcId="{ED9206CC-A0B4-4E33-B686-38127762C1D6}" destId="{1B51D828-5E85-42E1-9EEB-4391910EFC7C}" srcOrd="0" destOrd="0" parTransId="{F37C6E7E-B701-4E8E-88C9-75802D7B050B}" sibTransId="{7289EE0E-AF92-441F-80C2-FE501EF98C5A}"/>
    <dgm:cxn modelId="{48D8A6C9-7149-4638-9075-ADD3222E5DCF}" type="presOf" srcId="{06A50621-BE91-44D2-82DD-2E749DB6D5B9}" destId="{87477587-3131-4FB4-91B1-E423ADAF651E}" srcOrd="0" destOrd="0" presId="urn:microsoft.com/office/officeart/2005/8/layout/cycle5"/>
    <dgm:cxn modelId="{9CA0F6B0-F5BA-45C0-BD50-A167610BDCEC}" srcId="{ED9206CC-A0B4-4E33-B686-38127762C1D6}" destId="{06A50621-BE91-44D2-82DD-2E749DB6D5B9}" srcOrd="1" destOrd="0" parTransId="{45429755-73CE-47AC-BAB6-CF640BABE7DE}" sibTransId="{E2ABD71A-250A-4CD7-9FD5-90160B59D2C1}"/>
    <dgm:cxn modelId="{009BC5FD-2A78-4B38-935F-7D6AF44F4DB4}" srcId="{ED9206CC-A0B4-4E33-B686-38127762C1D6}" destId="{91F967CE-6CB9-4B54-B5CB-473C7802579A}" srcOrd="2" destOrd="0" parTransId="{764D0CCF-2DE1-4EB5-AAD6-3F7D3D039893}" sibTransId="{0F4244CE-2032-4A37-9B1C-0CAB7D567BB3}"/>
    <dgm:cxn modelId="{43B069A1-C9F5-45D5-9CF4-93C4BC592AD7}" type="presOf" srcId="{91F967CE-6CB9-4B54-B5CB-473C7802579A}" destId="{38037F84-9CE8-4E70-8E8A-ABE25C73B7ED}" srcOrd="0" destOrd="0" presId="urn:microsoft.com/office/officeart/2005/8/layout/cycle5"/>
    <dgm:cxn modelId="{EC9888D4-4A65-4DD5-9145-4B1BE90C3310}" type="presOf" srcId="{0F4244CE-2032-4A37-9B1C-0CAB7D567BB3}" destId="{800F35D3-0584-4E31-B522-CBFD092035CB}" srcOrd="0" destOrd="0" presId="urn:microsoft.com/office/officeart/2005/8/layout/cycle5"/>
    <dgm:cxn modelId="{58433853-560B-410A-80BD-DCFC864382EE}" type="presOf" srcId="{ED9206CC-A0B4-4E33-B686-38127762C1D6}" destId="{E96A0F96-1D4D-487C-A95E-722FAB83C111}" srcOrd="0" destOrd="0" presId="urn:microsoft.com/office/officeart/2005/8/layout/cycle5"/>
    <dgm:cxn modelId="{AA21254A-D842-4F65-994D-A2CAFF506120}" type="presOf" srcId="{1B51D828-5E85-42E1-9EEB-4391910EFC7C}" destId="{B787AB71-AFFB-4CBE-9C1D-00C8FEE76ECF}" srcOrd="0" destOrd="0" presId="urn:microsoft.com/office/officeart/2005/8/layout/cycle5"/>
    <dgm:cxn modelId="{80FC4B9B-F8AD-48A1-856D-C1199B485399}" type="presOf" srcId="{7289EE0E-AF92-441F-80C2-FE501EF98C5A}" destId="{93C74046-FE8B-4C85-88F4-582DF5CC0DC5}" srcOrd="0" destOrd="0" presId="urn:microsoft.com/office/officeart/2005/8/layout/cycle5"/>
    <dgm:cxn modelId="{99240478-6026-4903-82D6-612107F20C6F}" type="presParOf" srcId="{E96A0F96-1D4D-487C-A95E-722FAB83C111}" destId="{B787AB71-AFFB-4CBE-9C1D-00C8FEE76ECF}" srcOrd="0" destOrd="0" presId="urn:microsoft.com/office/officeart/2005/8/layout/cycle5"/>
    <dgm:cxn modelId="{2518D90E-ECF7-4E85-8FF3-02B32A351247}" type="presParOf" srcId="{E96A0F96-1D4D-487C-A95E-722FAB83C111}" destId="{D128F5D7-BC72-4708-93B8-EBDBC0F6490F}" srcOrd="1" destOrd="0" presId="urn:microsoft.com/office/officeart/2005/8/layout/cycle5"/>
    <dgm:cxn modelId="{8CFB8A42-769A-4A06-8E4F-C2CB99F79DD2}" type="presParOf" srcId="{E96A0F96-1D4D-487C-A95E-722FAB83C111}" destId="{93C74046-FE8B-4C85-88F4-582DF5CC0DC5}" srcOrd="2" destOrd="0" presId="urn:microsoft.com/office/officeart/2005/8/layout/cycle5"/>
    <dgm:cxn modelId="{43A8B209-0925-4E40-A70C-24D424590344}" type="presParOf" srcId="{E96A0F96-1D4D-487C-A95E-722FAB83C111}" destId="{87477587-3131-4FB4-91B1-E423ADAF651E}" srcOrd="3" destOrd="0" presId="urn:microsoft.com/office/officeart/2005/8/layout/cycle5"/>
    <dgm:cxn modelId="{5D42E8D1-51CD-4F43-925E-D880562DC10C}" type="presParOf" srcId="{E96A0F96-1D4D-487C-A95E-722FAB83C111}" destId="{E192FD7B-1FCA-4F99-A530-F06F0026EC2D}" srcOrd="4" destOrd="0" presId="urn:microsoft.com/office/officeart/2005/8/layout/cycle5"/>
    <dgm:cxn modelId="{A89C7B18-57EF-4483-8FC1-1602746173C9}" type="presParOf" srcId="{E96A0F96-1D4D-487C-A95E-722FAB83C111}" destId="{27D04EE1-8C81-4CB1-9AF7-8CCD6B04BFDC}" srcOrd="5" destOrd="0" presId="urn:microsoft.com/office/officeart/2005/8/layout/cycle5"/>
    <dgm:cxn modelId="{FD2428BE-1A48-461A-8233-F92590CA952C}" type="presParOf" srcId="{E96A0F96-1D4D-487C-A95E-722FAB83C111}" destId="{38037F84-9CE8-4E70-8E8A-ABE25C73B7ED}" srcOrd="6" destOrd="0" presId="urn:microsoft.com/office/officeart/2005/8/layout/cycle5"/>
    <dgm:cxn modelId="{FC2CCBA5-32F6-4622-B271-68F2BAC9BE45}" type="presParOf" srcId="{E96A0F96-1D4D-487C-A95E-722FAB83C111}" destId="{407796B3-E8BE-4C0C-956A-B1B44D4D04C9}" srcOrd="7" destOrd="0" presId="urn:microsoft.com/office/officeart/2005/8/layout/cycle5"/>
    <dgm:cxn modelId="{1751ED15-9415-4ABC-AEFE-7473622FE1D9}" type="presParOf" srcId="{E96A0F96-1D4D-487C-A95E-722FAB83C111}" destId="{800F35D3-0584-4E31-B522-CBFD092035CB}" srcOrd="8"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74FEF-12FA-4FD4-903C-C452D0565A6F}">
      <dsp:nvSpPr>
        <dsp:cNvPr id="0" name=""/>
        <dsp:cNvSpPr/>
      </dsp:nvSpPr>
      <dsp:spPr>
        <a:xfrm>
          <a:off x="4292" y="122708"/>
          <a:ext cx="1876971" cy="11261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Discovery of Physical Phenomena</a:t>
          </a:r>
          <a:endParaRPr lang="en-US" sz="2100" kern="1200" dirty="0"/>
        </a:p>
      </dsp:txBody>
      <dsp:txXfrm>
        <a:off x="37277" y="155693"/>
        <a:ext cx="1811001" cy="1060213"/>
      </dsp:txXfrm>
    </dsp:sp>
    <dsp:sp modelId="{BF358479-A7E4-4D93-BF81-87FB334D6A80}">
      <dsp:nvSpPr>
        <dsp:cNvPr id="0" name=""/>
        <dsp:cNvSpPr/>
      </dsp:nvSpPr>
      <dsp:spPr>
        <a:xfrm>
          <a:off x="2068962" y="453055"/>
          <a:ext cx="397918" cy="465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068962" y="546153"/>
        <a:ext cx="278543" cy="279293"/>
      </dsp:txXfrm>
    </dsp:sp>
    <dsp:sp modelId="{D348DF44-15CD-4C02-AC89-A26AACDBD1A9}">
      <dsp:nvSpPr>
        <dsp:cNvPr id="0" name=""/>
        <dsp:cNvSpPr/>
      </dsp:nvSpPr>
      <dsp:spPr>
        <a:xfrm>
          <a:off x="2632053" y="122708"/>
          <a:ext cx="1876971" cy="11261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Application to Engineering Problems</a:t>
          </a:r>
          <a:endParaRPr lang="en-US" sz="2100" kern="1200" dirty="0"/>
        </a:p>
      </dsp:txBody>
      <dsp:txXfrm>
        <a:off x="2665038" y="155693"/>
        <a:ext cx="1811001" cy="1060213"/>
      </dsp:txXfrm>
    </dsp:sp>
    <dsp:sp modelId="{B344CB19-CFB9-4706-AB46-A173295593DE}">
      <dsp:nvSpPr>
        <dsp:cNvPr id="0" name=""/>
        <dsp:cNvSpPr/>
      </dsp:nvSpPr>
      <dsp:spPr>
        <a:xfrm>
          <a:off x="4696722" y="453055"/>
          <a:ext cx="397918" cy="465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696722" y="546153"/>
        <a:ext cx="278543" cy="279293"/>
      </dsp:txXfrm>
    </dsp:sp>
    <dsp:sp modelId="{AEEB1721-8934-4EA5-98B1-EFFEE5FFBB3C}">
      <dsp:nvSpPr>
        <dsp:cNvPr id="0" name=""/>
        <dsp:cNvSpPr/>
      </dsp:nvSpPr>
      <dsp:spPr>
        <a:xfrm>
          <a:off x="5259814" y="122708"/>
          <a:ext cx="1876971" cy="11261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Development of Technology</a:t>
          </a:r>
          <a:endParaRPr lang="en-US" sz="2100" kern="1200" dirty="0"/>
        </a:p>
      </dsp:txBody>
      <dsp:txXfrm>
        <a:off x="5292799" y="155693"/>
        <a:ext cx="1811001" cy="1060213"/>
      </dsp:txXfrm>
    </dsp:sp>
    <dsp:sp modelId="{7E4381B7-CBA1-4F34-9D48-C74BD5288D51}">
      <dsp:nvSpPr>
        <dsp:cNvPr id="0" name=""/>
        <dsp:cNvSpPr/>
      </dsp:nvSpPr>
      <dsp:spPr>
        <a:xfrm>
          <a:off x="7324483" y="453055"/>
          <a:ext cx="397918" cy="465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7324483" y="546153"/>
        <a:ext cx="278543" cy="279293"/>
      </dsp:txXfrm>
    </dsp:sp>
    <dsp:sp modelId="{46D9E06F-033D-4AD0-9B94-C0323E307822}">
      <dsp:nvSpPr>
        <dsp:cNvPr id="0" name=""/>
        <dsp:cNvSpPr/>
      </dsp:nvSpPr>
      <dsp:spPr>
        <a:xfrm>
          <a:off x="7887575" y="122708"/>
          <a:ext cx="1876971" cy="11261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t>
          </a:r>
          <a:endParaRPr lang="en-US" sz="2100" kern="1200" dirty="0"/>
        </a:p>
      </dsp:txBody>
      <dsp:txXfrm>
        <a:off x="7920560" y="155693"/>
        <a:ext cx="1811001" cy="1060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7AB71-AFFB-4CBE-9C1D-00C8FEE76ECF}">
      <dsp:nvSpPr>
        <dsp:cNvPr id="0" name=""/>
        <dsp:cNvSpPr/>
      </dsp:nvSpPr>
      <dsp:spPr>
        <a:xfrm>
          <a:off x="2576188" y="1151"/>
          <a:ext cx="1550128" cy="10075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Identification of Problem</a:t>
          </a:r>
          <a:endParaRPr lang="en-US" sz="1800" kern="1200" dirty="0"/>
        </a:p>
      </dsp:txBody>
      <dsp:txXfrm>
        <a:off x="2625374" y="50337"/>
        <a:ext cx="1451756" cy="909211"/>
      </dsp:txXfrm>
    </dsp:sp>
    <dsp:sp modelId="{93C74046-FE8B-4C85-88F4-582DF5CC0DC5}">
      <dsp:nvSpPr>
        <dsp:cNvPr id="0" name=""/>
        <dsp:cNvSpPr/>
      </dsp:nvSpPr>
      <dsp:spPr>
        <a:xfrm>
          <a:off x="1958408" y="468000"/>
          <a:ext cx="2686090" cy="2686090"/>
        </a:xfrm>
        <a:custGeom>
          <a:avLst/>
          <a:gdLst/>
          <a:ahLst/>
          <a:cxnLst/>
          <a:rect l="0" t="0" r="0" b="0"/>
          <a:pathLst>
            <a:path>
              <a:moveTo>
                <a:pt x="2351590" y="456137"/>
              </a:moveTo>
              <a:arcTo wR="1343045" hR="1343045" stAng="19120310" swAng="2073348"/>
            </a:path>
          </a:pathLst>
        </a:custGeom>
        <a:noFill/>
        <a:ln w="76200" cap="flat" cmpd="sng" algn="ctr">
          <a:solidFill>
            <a:schemeClr val="accent1"/>
          </a:solidFill>
          <a:prstDash val="solid"/>
          <a:tailEnd type="arrow"/>
        </a:ln>
        <a:effectLst/>
      </dsp:spPr>
      <dsp:style>
        <a:lnRef idx="1">
          <a:scrgbClr r="0" g="0" b="0"/>
        </a:lnRef>
        <a:fillRef idx="0">
          <a:scrgbClr r="0" g="0" b="0"/>
        </a:fillRef>
        <a:effectRef idx="0">
          <a:scrgbClr r="0" g="0" b="0"/>
        </a:effectRef>
        <a:fontRef idx="minor"/>
      </dsp:style>
    </dsp:sp>
    <dsp:sp modelId="{87477587-3131-4FB4-91B1-E423ADAF651E}">
      <dsp:nvSpPr>
        <dsp:cNvPr id="0" name=""/>
        <dsp:cNvSpPr/>
      </dsp:nvSpPr>
      <dsp:spPr>
        <a:xfrm>
          <a:off x="3643818" y="1904907"/>
          <a:ext cx="1741104" cy="10075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Technology Selection and Implementation</a:t>
          </a:r>
          <a:endParaRPr lang="en-US" sz="1800" kern="1200" dirty="0"/>
        </a:p>
      </dsp:txBody>
      <dsp:txXfrm>
        <a:off x="3693004" y="1954093"/>
        <a:ext cx="1642732" cy="909211"/>
      </dsp:txXfrm>
    </dsp:sp>
    <dsp:sp modelId="{27D04EE1-8C81-4CB1-9AF7-8CCD6B04BFDC}">
      <dsp:nvSpPr>
        <dsp:cNvPr id="0" name=""/>
        <dsp:cNvSpPr/>
      </dsp:nvSpPr>
      <dsp:spPr>
        <a:xfrm>
          <a:off x="2109467" y="383088"/>
          <a:ext cx="2686090" cy="2686090"/>
        </a:xfrm>
        <a:custGeom>
          <a:avLst/>
          <a:gdLst/>
          <a:ahLst/>
          <a:cxnLst/>
          <a:rect l="0" t="0" r="0" b="0"/>
          <a:pathLst>
            <a:path>
              <a:moveTo>
                <a:pt x="1657710" y="2648708"/>
              </a:moveTo>
              <a:arcTo wR="1343045" hR="1343045" stAng="4587005" swAng="2943906"/>
            </a:path>
          </a:pathLst>
        </a:custGeom>
        <a:noFill/>
        <a:ln w="76200" cap="flat" cmpd="sng" algn="ctr">
          <a:solidFill>
            <a:schemeClr val="accent1"/>
          </a:solidFill>
          <a:prstDash val="solid"/>
          <a:tailEnd type="arrow"/>
        </a:ln>
        <a:effectLst/>
      </dsp:spPr>
      <dsp:style>
        <a:lnRef idx="1">
          <a:scrgbClr r="0" g="0" b="0"/>
        </a:lnRef>
        <a:fillRef idx="0">
          <a:scrgbClr r="0" g="0" b="0"/>
        </a:fillRef>
        <a:effectRef idx="0">
          <a:scrgbClr r="0" g="0" b="0"/>
        </a:effectRef>
        <a:fontRef idx="minor"/>
      </dsp:style>
    </dsp:sp>
    <dsp:sp modelId="{38037F84-9CE8-4E70-8E8A-ABE25C73B7ED}">
      <dsp:nvSpPr>
        <dsp:cNvPr id="0" name=""/>
        <dsp:cNvSpPr/>
      </dsp:nvSpPr>
      <dsp:spPr>
        <a:xfrm>
          <a:off x="1413073" y="1583313"/>
          <a:ext cx="1550128" cy="10075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Interpretation and Decision Making</a:t>
          </a:r>
          <a:endParaRPr lang="en-US" sz="1800" kern="1200" dirty="0"/>
        </a:p>
      </dsp:txBody>
      <dsp:txXfrm>
        <a:off x="1462259" y="1632499"/>
        <a:ext cx="1451756" cy="909211"/>
      </dsp:txXfrm>
    </dsp:sp>
    <dsp:sp modelId="{800F35D3-0584-4E31-B522-CBFD092035CB}">
      <dsp:nvSpPr>
        <dsp:cNvPr id="0" name=""/>
        <dsp:cNvSpPr/>
      </dsp:nvSpPr>
      <dsp:spPr>
        <a:xfrm>
          <a:off x="2189072" y="351490"/>
          <a:ext cx="2686090" cy="2686090"/>
        </a:xfrm>
        <a:custGeom>
          <a:avLst/>
          <a:gdLst/>
          <a:ahLst/>
          <a:cxnLst/>
          <a:rect l="0" t="0" r="0" b="0"/>
          <a:pathLst>
            <a:path>
              <a:moveTo>
                <a:pt x="32164" y="1050878"/>
              </a:moveTo>
              <a:arcTo wR="1343045" hR="1343045" stAng="11553877" swAng="1454555"/>
            </a:path>
          </a:pathLst>
        </a:custGeom>
        <a:noFill/>
        <a:ln w="76200" cap="flat" cmpd="sng" algn="ctr">
          <a:solidFill>
            <a:schemeClr val="accent1"/>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F022A6-BA61-455C-A69E-1C1F3074B4A1}" type="datetimeFigureOut">
              <a:rPr lang="en-US" smtClean="0"/>
              <a:t>7/12/2017</a:t>
            </a:fld>
            <a:endParaRPr lang="en-US"/>
          </a:p>
        </p:txBody>
      </p:sp>
      <p:sp>
        <p:nvSpPr>
          <p:cNvPr id="4" name="Slide Image Placeholder 3"/>
          <p:cNvSpPr>
            <a:spLocks noGrp="1" noRot="1" noChangeAspect="1"/>
          </p:cNvSpPr>
          <p:nvPr>
            <p:ph type="sldImg" idx="2"/>
          </p:nvPr>
        </p:nvSpPr>
        <p:spPr>
          <a:xfrm>
            <a:off x="457200" y="685800"/>
            <a:ext cx="59436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46DFDA-7544-467C-AEA3-2E1E74A182D2}" type="slidenum">
              <a:rPr lang="en-US" smtClean="0"/>
              <a:t>‹#›</a:t>
            </a:fld>
            <a:endParaRPr lang="en-US"/>
          </a:p>
        </p:txBody>
      </p:sp>
    </p:spTree>
    <p:extLst>
      <p:ext uri="{BB962C8B-B14F-4D97-AF65-F5344CB8AC3E}">
        <p14:creationId xmlns:p14="http://schemas.microsoft.com/office/powerpoint/2010/main" val="419464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2424113" y="549275"/>
            <a:ext cx="4752975" cy="2743200"/>
          </a:xfrm>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ＭＳ Ｐゴシック" charset="0"/>
              <a:cs typeface="ＭＳ Ｐゴシック"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87312" indent="-302812" eaLnBrk="0" hangingPunct="0">
              <a:defRPr>
                <a:solidFill>
                  <a:schemeClr val="tx1"/>
                </a:solidFill>
                <a:latin typeface="Arial" charset="0"/>
                <a:ea typeface="ＭＳ Ｐゴシック" charset="0"/>
              </a:defRPr>
            </a:lvl2pPr>
            <a:lvl3pPr marL="1211250" indent="-242251" eaLnBrk="0" hangingPunct="0">
              <a:defRPr>
                <a:solidFill>
                  <a:schemeClr val="tx1"/>
                </a:solidFill>
                <a:latin typeface="Arial" charset="0"/>
                <a:ea typeface="ＭＳ Ｐゴシック" charset="0"/>
              </a:defRPr>
            </a:lvl3pPr>
            <a:lvl4pPr marL="1695749" indent="-242251" eaLnBrk="0" hangingPunct="0">
              <a:defRPr>
                <a:solidFill>
                  <a:schemeClr val="tx1"/>
                </a:solidFill>
                <a:latin typeface="Arial" charset="0"/>
                <a:ea typeface="ＭＳ Ｐゴシック" charset="0"/>
              </a:defRPr>
            </a:lvl4pPr>
            <a:lvl5pPr marL="2180249" indent="-242251" eaLnBrk="0" hangingPunct="0">
              <a:defRPr>
                <a:solidFill>
                  <a:schemeClr val="tx1"/>
                </a:solidFill>
                <a:latin typeface="Arial" charset="0"/>
                <a:ea typeface="ＭＳ Ｐゴシック" charset="0"/>
              </a:defRPr>
            </a:lvl5pPr>
            <a:lvl6pPr marL="2664750" indent="-242251" eaLnBrk="0" fontAlgn="base" hangingPunct="0">
              <a:spcBef>
                <a:spcPct val="0"/>
              </a:spcBef>
              <a:spcAft>
                <a:spcPct val="0"/>
              </a:spcAft>
              <a:defRPr>
                <a:solidFill>
                  <a:schemeClr val="tx1"/>
                </a:solidFill>
                <a:latin typeface="Arial" charset="0"/>
                <a:ea typeface="ＭＳ Ｐゴシック" charset="0"/>
              </a:defRPr>
            </a:lvl6pPr>
            <a:lvl7pPr marL="3149249" indent="-242251" eaLnBrk="0" fontAlgn="base" hangingPunct="0">
              <a:spcBef>
                <a:spcPct val="0"/>
              </a:spcBef>
              <a:spcAft>
                <a:spcPct val="0"/>
              </a:spcAft>
              <a:defRPr>
                <a:solidFill>
                  <a:schemeClr val="tx1"/>
                </a:solidFill>
                <a:latin typeface="Arial" charset="0"/>
                <a:ea typeface="ＭＳ Ｐゴシック" charset="0"/>
              </a:defRPr>
            </a:lvl7pPr>
            <a:lvl8pPr marL="3633751" indent="-242251" eaLnBrk="0" fontAlgn="base" hangingPunct="0">
              <a:spcBef>
                <a:spcPct val="0"/>
              </a:spcBef>
              <a:spcAft>
                <a:spcPct val="0"/>
              </a:spcAft>
              <a:defRPr>
                <a:solidFill>
                  <a:schemeClr val="tx1"/>
                </a:solidFill>
                <a:latin typeface="Arial" charset="0"/>
                <a:ea typeface="ＭＳ Ｐゴシック" charset="0"/>
              </a:defRPr>
            </a:lvl8pPr>
            <a:lvl9pPr marL="4118250" indent="-242251"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EB96141-4DE4-1747-BC6B-2379691B52E1}" type="slidenum">
              <a:rPr lang="en-US"/>
              <a:pPr eaLnBrk="1" hangingPunct="1"/>
              <a:t>1</a:t>
            </a:fld>
            <a:endParaRPr lang="en-US"/>
          </a:p>
        </p:txBody>
      </p:sp>
    </p:spTree>
    <p:extLst>
      <p:ext uri="{BB962C8B-B14F-4D97-AF65-F5344CB8AC3E}">
        <p14:creationId xmlns:p14="http://schemas.microsoft.com/office/powerpoint/2010/main" val="3173321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229ED0-37F1-47A3-9C29-1AC6C60B510A}" type="slidenum">
              <a:rPr lang="en-US" smtClean="0"/>
              <a:t>10</a:t>
            </a:fld>
            <a:endParaRPr lang="en-US"/>
          </a:p>
        </p:txBody>
      </p:sp>
    </p:spTree>
    <p:extLst>
      <p:ext uri="{BB962C8B-B14F-4D97-AF65-F5344CB8AC3E}">
        <p14:creationId xmlns:p14="http://schemas.microsoft.com/office/powerpoint/2010/main" val="1849968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30D6A-4398-4FE1-B387-2907A31DAA3A}" type="slidenum">
              <a:rPr lang="en-US" smtClean="0"/>
              <a:t>11</a:t>
            </a:fld>
            <a:endParaRPr lang="en-US"/>
          </a:p>
        </p:txBody>
      </p:sp>
    </p:spTree>
    <p:extLst>
      <p:ext uri="{BB962C8B-B14F-4D97-AF65-F5344CB8AC3E}">
        <p14:creationId xmlns:p14="http://schemas.microsoft.com/office/powerpoint/2010/main" val="2934362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3F599-7354-4587-A80A-CDEA8337DDA0}" type="slidenum">
              <a:rPr lang="en-US" smtClean="0"/>
              <a:pPr/>
              <a:t>18</a:t>
            </a:fld>
            <a:endParaRPr lang="en-US"/>
          </a:p>
        </p:txBody>
      </p:sp>
    </p:spTree>
    <p:extLst>
      <p:ext uri="{BB962C8B-B14F-4D97-AF65-F5344CB8AC3E}">
        <p14:creationId xmlns:p14="http://schemas.microsoft.com/office/powerpoint/2010/main" val="3480373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685800"/>
            <a:ext cx="59436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Project follows from the requirement for more data driven decisions for highway</a:t>
            </a:r>
            <a:r>
              <a:rPr lang="en-US" baseline="0" dirty="0" smtClean="0"/>
              <a:t> infrastructure</a:t>
            </a:r>
          </a:p>
          <a:p>
            <a:pPr marL="171450" indent="-171450">
              <a:buFont typeface="Arial" panose="020B0604020202020204" pitchFamily="34" charset="0"/>
              <a:buChar char="•"/>
            </a:pPr>
            <a:r>
              <a:rPr lang="en-US" baseline="0" dirty="0" smtClean="0"/>
              <a:t>Need quantitative from experiments, etc.</a:t>
            </a:r>
          </a:p>
          <a:p>
            <a:pPr marL="171450" indent="-171450">
              <a:buFont typeface="Arial" panose="020B0604020202020204" pitchFamily="34" charset="0"/>
              <a:buChar char="•"/>
            </a:pPr>
            <a:r>
              <a:rPr lang="en-US" baseline="0" dirty="0" smtClean="0"/>
              <a:t>To do this we need the tools to do so</a:t>
            </a:r>
          </a:p>
          <a:p>
            <a:pPr marL="171450" indent="-171450">
              <a:buFont typeface="Arial" panose="020B0604020202020204" pitchFamily="34" charset="0"/>
              <a:buChar char="•"/>
            </a:pPr>
            <a:r>
              <a:rPr lang="en-US" baseline="0" dirty="0" smtClean="0"/>
              <a:t>As well as the cooperation of bridge owners/managers</a:t>
            </a:r>
          </a:p>
          <a:p>
            <a:pPr marL="171450" indent="-171450">
              <a:buFont typeface="Arial" panose="020B0604020202020204" pitchFamily="34" charset="0"/>
              <a:buChar char="•"/>
            </a:pPr>
            <a:r>
              <a:rPr lang="en-US" baseline="0" dirty="0" smtClean="0"/>
              <a:t>Need them to take a chance… provide confidence</a:t>
            </a:r>
          </a:p>
          <a:p>
            <a:endParaRPr lang="en-US" dirty="0"/>
          </a:p>
        </p:txBody>
      </p:sp>
      <p:sp>
        <p:nvSpPr>
          <p:cNvPr id="4" name="Slide Number Placeholder 3"/>
          <p:cNvSpPr>
            <a:spLocks noGrp="1"/>
          </p:cNvSpPr>
          <p:nvPr>
            <p:ph type="sldNum" sz="quarter" idx="10"/>
          </p:nvPr>
        </p:nvSpPr>
        <p:spPr/>
        <p:txBody>
          <a:bodyPr/>
          <a:lstStyle/>
          <a:p>
            <a:fld id="{58630D6A-4398-4FE1-B387-2907A31DAA3A}" type="slidenum">
              <a:rPr lang="en-US" smtClean="0"/>
              <a:t>2</a:t>
            </a:fld>
            <a:endParaRPr lang="en-US"/>
          </a:p>
        </p:txBody>
      </p:sp>
    </p:spTree>
    <p:extLst>
      <p:ext uri="{BB962C8B-B14F-4D97-AF65-F5344CB8AC3E}">
        <p14:creationId xmlns:p14="http://schemas.microsoft.com/office/powerpoint/2010/main" val="623674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Often</a:t>
            </a:r>
            <a:r>
              <a:rPr lang="en-US" baseline="0" dirty="0" smtClean="0"/>
              <a:t> the NDE and SHM activities occur in two separate domains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The</a:t>
            </a:r>
            <a:r>
              <a:rPr lang="en-US" baseline="0" dirty="0" smtClean="0"/>
              <a:t> </a:t>
            </a:r>
            <a:r>
              <a:rPr lang="en-US" baseline="0" dirty="0" smtClean="0"/>
              <a:t>research community is principally involved with developing the technologies, and for decades have been contributing to a catalogue of technological solutions. </a:t>
            </a:r>
            <a:endParaRPr lang="en-US" baseline="0" dirty="0" smtClean="0"/>
          </a:p>
          <a:p>
            <a:pPr marL="171450" indent="-171450">
              <a:buFont typeface="Arial" panose="020B0604020202020204" pitchFamily="34" charset="0"/>
              <a:buChar char="•"/>
            </a:pPr>
            <a:r>
              <a:rPr lang="en-US" baseline="0" dirty="0" smtClean="0"/>
              <a:t>The bridge owners and managers implement the technologies to meet their infrastructure needs</a:t>
            </a:r>
            <a:endParaRPr lang="en-US" baseline="0" dirty="0" smtClean="0"/>
          </a:p>
          <a:p>
            <a:endParaRPr lang="en-US" baseline="0" dirty="0" smtClean="0"/>
          </a:p>
          <a:p>
            <a:pPr marL="171450" indent="-171450">
              <a:buFont typeface="Arial" panose="020B0604020202020204" pitchFamily="34" charset="0"/>
              <a:buChar char="•"/>
            </a:pPr>
            <a:r>
              <a:rPr lang="en-US" baseline="0" dirty="0" smtClean="0"/>
              <a:t>The issue is how do the </a:t>
            </a:r>
            <a:r>
              <a:rPr lang="en-US" baseline="0" dirty="0" smtClean="0"/>
              <a:t>bridge </a:t>
            </a:r>
            <a:r>
              <a:rPr lang="en-US" baseline="0" dirty="0" smtClean="0"/>
              <a:t>managers and owners select the appropriate tools and ensure they are implemented correctly and effectively</a:t>
            </a:r>
            <a:r>
              <a:rPr lang="en-US" baseline="0" dirty="0" smtClean="0"/>
              <a:t>.</a:t>
            </a:r>
            <a:endParaRPr lang="en-US" baseline="0" dirty="0" smtClean="0"/>
          </a:p>
          <a:p>
            <a:pPr marL="171450" indent="-171450">
              <a:buFont typeface="Arial" panose="020B0604020202020204" pitchFamily="34" charset="0"/>
              <a:buChar char="•"/>
            </a:pPr>
            <a:r>
              <a:rPr lang="en-US" baseline="0" dirty="0" smtClean="0"/>
              <a:t>And how can the resulting data and results be turned into actionable decisions</a:t>
            </a:r>
            <a:endParaRPr lang="en-US" dirty="0"/>
          </a:p>
        </p:txBody>
      </p:sp>
      <p:sp>
        <p:nvSpPr>
          <p:cNvPr id="4" name="Slide Number Placeholder 3"/>
          <p:cNvSpPr>
            <a:spLocks noGrp="1"/>
          </p:cNvSpPr>
          <p:nvPr>
            <p:ph type="sldNum" sz="quarter" idx="10"/>
          </p:nvPr>
        </p:nvSpPr>
        <p:spPr/>
        <p:txBody>
          <a:bodyPr/>
          <a:lstStyle/>
          <a:p>
            <a:fld id="{C446DFDA-7544-467C-AEA3-2E1E74A182D2}" type="slidenum">
              <a:rPr lang="en-US" smtClean="0"/>
              <a:t>3</a:t>
            </a:fld>
            <a:endParaRPr lang="en-US"/>
          </a:p>
        </p:txBody>
      </p:sp>
    </p:spTree>
    <p:extLst>
      <p:ext uri="{BB962C8B-B14F-4D97-AF65-F5344CB8AC3E}">
        <p14:creationId xmlns:p14="http://schemas.microsoft.com/office/powerpoint/2010/main" val="404543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685800"/>
            <a:ext cx="5943600" cy="3429000"/>
          </a:xfrm>
        </p:spPr>
      </p:sp>
      <p:sp>
        <p:nvSpPr>
          <p:cNvPr id="3" name="Notes Placeholder 2"/>
          <p:cNvSpPr>
            <a:spLocks noGrp="1"/>
          </p:cNvSpPr>
          <p:nvPr>
            <p:ph type="body" idx="1"/>
          </p:nvPr>
        </p:nvSpPr>
        <p:spPr/>
        <p:txBody>
          <a:bodyPr/>
          <a:lstStyle/>
          <a:p>
            <a:r>
              <a:rPr lang="en-US" dirty="0" smtClean="0"/>
              <a:t>The</a:t>
            </a:r>
            <a:r>
              <a:rPr lang="en-US" baseline="0" dirty="0" smtClean="0"/>
              <a:t> Virtual Lab </a:t>
            </a:r>
            <a:r>
              <a:rPr lang="en-US" dirty="0" smtClean="0"/>
              <a:t>attempts to fill</a:t>
            </a:r>
            <a:r>
              <a:rPr lang="en-US" baseline="0" dirty="0" smtClean="0"/>
              <a:t> that need… essentially curating the NDE/SHM field for the owners/manager</a:t>
            </a:r>
          </a:p>
          <a:p>
            <a:pPr marL="171450" indent="-171450">
              <a:buFont typeface="Arial" panose="020B0604020202020204" pitchFamily="34" charset="0"/>
              <a:buChar char="•"/>
            </a:pPr>
            <a:r>
              <a:rPr lang="en-US" dirty="0" smtClean="0"/>
              <a:t>P</a:t>
            </a:r>
            <a:r>
              <a:rPr lang="en-US" baseline="0" dirty="0" smtClean="0"/>
              <a:t>roviding </a:t>
            </a:r>
            <a:r>
              <a:rPr lang="en-US" baseline="0" dirty="0" smtClean="0"/>
              <a:t>an environment to train and educate the direct users of </a:t>
            </a:r>
            <a:r>
              <a:rPr lang="en-US" baseline="0" dirty="0" smtClean="0"/>
              <a:t>NDE/SHM </a:t>
            </a:r>
            <a:r>
              <a:rPr lang="en-US" baseline="0" dirty="0" smtClean="0"/>
              <a:t>technologies (technicians, engineers, etc.) as well as the </a:t>
            </a:r>
            <a:r>
              <a:rPr lang="en-US" baseline="0" dirty="0" smtClean="0"/>
              <a:t>decision-makers </a:t>
            </a:r>
            <a:r>
              <a:rPr lang="en-US" baseline="0" dirty="0" smtClean="0"/>
              <a:t>that will integrate technology deployments within their management practices (to better meet agency goals). </a:t>
            </a: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In addition…</a:t>
            </a:r>
          </a:p>
          <a:p>
            <a:pPr marL="171450" indent="-171450">
              <a:buFont typeface="Arial" panose="020B0604020202020204" pitchFamily="34" charset="0"/>
              <a:buChar char="•"/>
            </a:pPr>
            <a:r>
              <a:rPr lang="en-US" baseline="0" dirty="0" smtClean="0"/>
              <a:t>The </a:t>
            </a:r>
            <a:r>
              <a:rPr lang="en-US" baseline="0" dirty="0" smtClean="0"/>
              <a:t>Virtual Lab also offers the ability to develop universal certification programs to enhance QC related to technology applications.   </a:t>
            </a:r>
            <a:endParaRPr lang="en-US" dirty="0"/>
          </a:p>
        </p:txBody>
      </p:sp>
      <p:sp>
        <p:nvSpPr>
          <p:cNvPr id="4" name="Slide Number Placeholder 3"/>
          <p:cNvSpPr>
            <a:spLocks noGrp="1"/>
          </p:cNvSpPr>
          <p:nvPr>
            <p:ph type="sldNum" sz="quarter" idx="10"/>
          </p:nvPr>
        </p:nvSpPr>
        <p:spPr/>
        <p:txBody>
          <a:bodyPr/>
          <a:lstStyle/>
          <a:p>
            <a:fld id="{58630D6A-4398-4FE1-B387-2907A31DAA3A}" type="slidenum">
              <a:rPr lang="en-US" smtClean="0"/>
              <a:t>4</a:t>
            </a:fld>
            <a:endParaRPr lang="en-US"/>
          </a:p>
        </p:txBody>
      </p:sp>
    </p:spTree>
    <p:extLst>
      <p:ext uri="{BB962C8B-B14F-4D97-AF65-F5344CB8AC3E}">
        <p14:creationId xmlns:p14="http://schemas.microsoft.com/office/powerpoint/2010/main" val="177886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mock-up of the envisioned gateway to the Virtual Laboratory website. To provide</a:t>
            </a:r>
            <a:r>
              <a:rPr lang="en-US" baseline="0" dirty="0" smtClean="0"/>
              <a:t> some structure the website is organized into three areas that represent the different users and their distinct ways of interacting with the website. </a:t>
            </a:r>
          </a:p>
          <a:p>
            <a:endParaRPr lang="en-US" baseline="0" dirty="0" smtClean="0"/>
          </a:p>
          <a:p>
            <a:r>
              <a:rPr lang="en-US" baseline="0" dirty="0" smtClean="0"/>
              <a:t>Decision-makers can enter the website through the “decision scenarios” pathway that would present realistic scenarios (inclusive of goals, constraints, etc.) to illustrate the potential trade-offs and strategies that can be employed when contemplating a technology deployment. There will also be case studies, whereby previous applications of NDE and SHM technologies have been applied to help answer questions of specific pieces of infrastructure.</a:t>
            </a:r>
          </a:p>
          <a:p>
            <a:endParaRPr lang="en-US" baseline="0" dirty="0" smtClean="0"/>
          </a:p>
          <a:p>
            <a:r>
              <a:rPr lang="en-US" baseline="0" dirty="0" smtClean="0"/>
              <a:t>Second, the technical details associated with the four primary categories of NDE approaches is provided. This will include general descriptions of various methods within each category (with references to the NDE Web Manual), interactive lab experiments, and interactive field applications.</a:t>
            </a:r>
          </a:p>
          <a:p>
            <a:endParaRPr lang="en-US" baseline="0" dirty="0" smtClean="0"/>
          </a:p>
          <a:p>
            <a:r>
              <a:rPr lang="en-US" baseline="0" dirty="0" smtClean="0"/>
              <a:t>Third, the “Simulation and Sensor Lab” pathway provide technical details for the various tools and methods as a reference for all users, in the form of generalized specifications and foundational theories.</a:t>
            </a:r>
            <a:endParaRPr lang="en-US" dirty="0" smtClean="0"/>
          </a:p>
          <a:p>
            <a:endParaRPr lang="en-US" dirty="0"/>
          </a:p>
        </p:txBody>
      </p:sp>
      <p:sp>
        <p:nvSpPr>
          <p:cNvPr id="4" name="Slide Number Placeholder 3"/>
          <p:cNvSpPr>
            <a:spLocks noGrp="1"/>
          </p:cNvSpPr>
          <p:nvPr>
            <p:ph type="sldNum" sz="quarter" idx="10"/>
          </p:nvPr>
        </p:nvSpPr>
        <p:spPr/>
        <p:txBody>
          <a:bodyPr/>
          <a:lstStyle/>
          <a:p>
            <a:fld id="{C446DFDA-7544-467C-AEA3-2E1E74A182D2}" type="slidenum">
              <a:rPr lang="en-US" smtClean="0"/>
              <a:t>5</a:t>
            </a:fld>
            <a:endParaRPr lang="en-US"/>
          </a:p>
        </p:txBody>
      </p:sp>
    </p:spTree>
    <p:extLst>
      <p:ext uri="{BB962C8B-B14F-4D97-AF65-F5344CB8AC3E}">
        <p14:creationId xmlns:p14="http://schemas.microsoft.com/office/powerpoint/2010/main" val="461106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structural assessment section of NDE approaches will feature several interactive modules that will give users a taste of SHM testing.</a:t>
            </a:r>
          </a:p>
          <a:p>
            <a:r>
              <a:rPr lang="en-US" baseline="0" dirty="0" smtClean="0"/>
              <a:t>Allowing them to make the decisions (such as where to place sensors) and then to see how those decisions affect the test results and conclusions. </a:t>
            </a:r>
          </a:p>
          <a:p>
            <a:endParaRPr lang="en-US" baseline="0" dirty="0" smtClean="0"/>
          </a:p>
          <a:p>
            <a:r>
              <a:rPr lang="en-US" baseline="0" dirty="0" smtClean="0"/>
              <a:t>This is simple diagram, describing how one such module, featuring multi-reference impact testing, would be implemented. </a:t>
            </a:r>
          </a:p>
          <a:p>
            <a:endParaRPr lang="en-US" baseline="0" dirty="0" smtClean="0"/>
          </a:p>
          <a:p>
            <a:r>
              <a:rPr lang="en-US" baseline="0" dirty="0" smtClean="0"/>
              <a:t>Explain… </a:t>
            </a:r>
            <a:endParaRPr lang="en-US" dirty="0"/>
          </a:p>
        </p:txBody>
      </p:sp>
      <p:sp>
        <p:nvSpPr>
          <p:cNvPr id="4" name="Slide Number Placeholder 3"/>
          <p:cNvSpPr>
            <a:spLocks noGrp="1"/>
          </p:cNvSpPr>
          <p:nvPr>
            <p:ph type="sldNum" sz="quarter" idx="10"/>
          </p:nvPr>
        </p:nvSpPr>
        <p:spPr/>
        <p:txBody>
          <a:bodyPr/>
          <a:lstStyle/>
          <a:p>
            <a:fld id="{C446DFDA-7544-467C-AEA3-2E1E74A182D2}" type="slidenum">
              <a:rPr lang="en-US" smtClean="0"/>
              <a:t>6</a:t>
            </a:fld>
            <a:endParaRPr lang="en-US"/>
          </a:p>
        </p:txBody>
      </p:sp>
    </p:spTree>
    <p:extLst>
      <p:ext uri="{BB962C8B-B14F-4D97-AF65-F5344CB8AC3E}">
        <p14:creationId xmlns:p14="http://schemas.microsoft.com/office/powerpoint/2010/main" val="1845301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SHM</a:t>
            </a:r>
            <a:r>
              <a:rPr lang="en-US" baseline="0" dirty="0" smtClean="0"/>
              <a:t> module being developed features a virtual load test. Users can select bridge condition features (such as loss of composite action) and observe how those conditions would be reflected in the strain and displacement measurements. </a:t>
            </a:r>
          </a:p>
          <a:p>
            <a:endParaRPr lang="en-US" baseline="0" dirty="0" smtClean="0"/>
          </a:p>
          <a:p>
            <a:r>
              <a:rPr lang="en-US" baseline="0" dirty="0" smtClean="0"/>
              <a:t>In this way, we hope users can begin to develop an intuition for these SHM applications: the type of data obtained, the shortcomings, the importance of informed test decisions (e.g. appropriate sensor location and spatial resolution), and some of the pitfalls that should be watched for.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446DFDA-7544-467C-AEA3-2E1E74A182D2}" type="slidenum">
              <a:rPr lang="en-US" smtClean="0"/>
              <a:t>7</a:t>
            </a:fld>
            <a:endParaRPr lang="en-US"/>
          </a:p>
        </p:txBody>
      </p:sp>
    </p:spTree>
    <p:extLst>
      <p:ext uri="{BB962C8B-B14F-4D97-AF65-F5344CB8AC3E}">
        <p14:creationId xmlns:p14="http://schemas.microsoft.com/office/powerpoint/2010/main" val="2537347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now I will switch gears a little,</a:t>
            </a:r>
            <a:r>
              <a:rPr lang="en-US" baseline="0" dirty="0" smtClean="0"/>
              <a:t> to just one of the case studies that will be included in the website, the research for which is still in progress. </a:t>
            </a:r>
          </a:p>
          <a:p>
            <a:endParaRPr lang="en-US" baseline="0" dirty="0" smtClean="0"/>
          </a:p>
          <a:p>
            <a:r>
              <a:rPr lang="en-US" baseline="0" dirty="0" smtClean="0"/>
              <a:t>To give some quick background, this bridge was brought to out attention by the local DOT, who reported that they regularly received complaints from motorists about the high levels of vibration of the bridge. </a:t>
            </a:r>
          </a:p>
          <a:p>
            <a:endParaRPr lang="en-US" baseline="0" dirty="0" smtClean="0"/>
          </a:p>
          <a:p>
            <a:r>
              <a:rPr lang="en-US" baseline="0" dirty="0" smtClean="0"/>
              <a:t>We subsequently performed several monitoring efforts. To understand the nature of the vibrations, characterize the structure, and ultimately better understand why this was happening</a:t>
            </a:r>
            <a:endParaRPr lang="en-US" dirty="0"/>
          </a:p>
        </p:txBody>
      </p:sp>
      <p:sp>
        <p:nvSpPr>
          <p:cNvPr id="4" name="Slide Number Placeholder 3"/>
          <p:cNvSpPr>
            <a:spLocks noGrp="1"/>
          </p:cNvSpPr>
          <p:nvPr>
            <p:ph type="sldNum" sz="quarter" idx="10"/>
          </p:nvPr>
        </p:nvSpPr>
        <p:spPr/>
        <p:txBody>
          <a:bodyPr/>
          <a:lstStyle/>
          <a:p>
            <a:fld id="{3A229ED0-37F1-47A3-9C29-1AC6C60B510A}" type="slidenum">
              <a:rPr lang="en-US" smtClean="0"/>
              <a:t>8</a:t>
            </a:fld>
            <a:endParaRPr lang="en-US"/>
          </a:p>
        </p:txBody>
      </p:sp>
    </p:spTree>
    <p:extLst>
      <p:ext uri="{BB962C8B-B14F-4D97-AF65-F5344CB8AC3E}">
        <p14:creationId xmlns:p14="http://schemas.microsoft.com/office/powerpoint/2010/main" val="194507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229ED0-37F1-47A3-9C29-1AC6C60B510A}" type="slidenum">
              <a:rPr lang="en-US" smtClean="0"/>
              <a:t>9</a:t>
            </a:fld>
            <a:endParaRPr lang="en-US"/>
          </a:p>
        </p:txBody>
      </p:sp>
    </p:spTree>
    <p:extLst>
      <p:ext uri="{BB962C8B-B14F-4D97-AF65-F5344CB8AC3E}">
        <p14:creationId xmlns:p14="http://schemas.microsoft.com/office/powerpoint/2010/main" val="117838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1540" y="2130426"/>
            <a:ext cx="1010412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783080" y="3886200"/>
            <a:ext cx="832104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CFF4D4-B663-4E6B-A429-8DD3823B2B8E}"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59103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CFF4D4-B663-4E6B-A429-8DD3823B2B8E}"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85797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8220" y="274639"/>
            <a:ext cx="267462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94360" y="274639"/>
            <a:ext cx="782574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CFF4D4-B663-4E6B-A429-8DD3823B2B8E}"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191374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CFF4D4-B663-4E6B-A429-8DD3823B2B8E}"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24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9007" y="4406901"/>
            <a:ext cx="1010412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39007" y="2906713"/>
            <a:ext cx="1010412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CFF4D4-B663-4E6B-A429-8DD3823B2B8E}"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67922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94360" y="1600201"/>
            <a:ext cx="525018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42660" y="1600201"/>
            <a:ext cx="525018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CFF4D4-B663-4E6B-A429-8DD3823B2B8E}"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857385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94360" y="1535113"/>
            <a:ext cx="52522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4360" y="2174875"/>
            <a:ext cx="52522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038533" y="1535113"/>
            <a:ext cx="52543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38533" y="2174875"/>
            <a:ext cx="52543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CFF4D4-B663-4E6B-A429-8DD3823B2B8E}" type="datetimeFigureOut">
              <a:rPr lang="en-US" smtClean="0"/>
              <a:t>7/12/2017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64181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CFF4D4-B663-4E6B-A429-8DD3823B2B8E}" type="datetimeFigureOut">
              <a:rPr lang="en-US" smtClean="0"/>
              <a:t>7/12/2017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264984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CFF4D4-B663-4E6B-A429-8DD3823B2B8E}" type="datetimeFigureOut">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337642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1" y="273050"/>
            <a:ext cx="3910807"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647565" y="273051"/>
            <a:ext cx="664527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94361" y="1435101"/>
            <a:ext cx="391080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CFF4D4-B663-4E6B-A429-8DD3823B2B8E}"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188809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9974" y="4800600"/>
            <a:ext cx="713232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29974" y="612775"/>
            <a:ext cx="713232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29974" y="5367338"/>
            <a:ext cx="713232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CFF4D4-B663-4E6B-A429-8DD3823B2B8E}"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8B45D-FFF7-4863-9282-A78BECDFA626}" type="slidenum">
              <a:rPr lang="en-US" smtClean="0"/>
              <a:t>‹#›</a:t>
            </a:fld>
            <a:endParaRPr lang="en-US"/>
          </a:p>
        </p:txBody>
      </p:sp>
    </p:spTree>
    <p:extLst>
      <p:ext uri="{BB962C8B-B14F-4D97-AF65-F5344CB8AC3E}">
        <p14:creationId xmlns:p14="http://schemas.microsoft.com/office/powerpoint/2010/main" val="239034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4360" y="274638"/>
            <a:ext cx="1069848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94360" y="1600201"/>
            <a:ext cx="1069848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94360" y="6356351"/>
            <a:ext cx="277368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FF4D4-B663-4E6B-A429-8DD3823B2B8E}" type="datetimeFigureOut">
              <a:rPr lang="en-US" smtClean="0"/>
              <a:t>7/12/2017</a:t>
            </a:fld>
            <a:endParaRPr lang="en-US"/>
          </a:p>
        </p:txBody>
      </p:sp>
      <p:sp>
        <p:nvSpPr>
          <p:cNvPr id="5" name="Footer Placeholder 4"/>
          <p:cNvSpPr>
            <a:spLocks noGrp="1"/>
          </p:cNvSpPr>
          <p:nvPr>
            <p:ph type="ftr" sz="quarter" idx="3"/>
          </p:nvPr>
        </p:nvSpPr>
        <p:spPr>
          <a:xfrm>
            <a:off x="4061460" y="6356351"/>
            <a:ext cx="37642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19160" y="6356351"/>
            <a:ext cx="277368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F8B45D-FFF7-4863-9282-A78BECDFA626}" type="slidenum">
              <a:rPr lang="en-US" smtClean="0"/>
              <a:t>‹#›</a:t>
            </a:fld>
            <a:endParaRPr lang="en-US"/>
          </a:p>
        </p:txBody>
      </p:sp>
    </p:spTree>
    <p:extLst>
      <p:ext uri="{BB962C8B-B14F-4D97-AF65-F5344CB8AC3E}">
        <p14:creationId xmlns:p14="http://schemas.microsoft.com/office/powerpoint/2010/main" val="3151973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bm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png"/><Relationship Id="rId5" Type="http://schemas.openxmlformats.org/officeDocument/2006/relationships/hyperlink" Target="https://youtu.be/fgfwgfmJCow"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Placeholder 2"/>
          <p:cNvSpPr txBox="1">
            <a:spLocks/>
          </p:cNvSpPr>
          <p:nvPr/>
        </p:nvSpPr>
        <p:spPr bwMode="auto">
          <a:xfrm>
            <a:off x="1462925" y="3860388"/>
            <a:ext cx="8915400" cy="217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20000"/>
              </a:spcBef>
              <a:buClr>
                <a:srgbClr val="1568B3"/>
              </a:buClr>
            </a:pPr>
            <a:endParaRPr lang="en-US" b="1" dirty="0">
              <a:solidFill>
                <a:srgbClr val="1568B3"/>
              </a:solidFill>
              <a:latin typeface="Arial" panose="020B0604020202020204" pitchFamily="34" charset="0"/>
              <a:cs typeface="Arial" panose="020B0604020202020204" pitchFamily="34" charset="0"/>
            </a:endParaRPr>
          </a:p>
          <a:p>
            <a:pPr algn="ctr">
              <a:spcBef>
                <a:spcPct val="20000"/>
              </a:spcBef>
              <a:buClr>
                <a:srgbClr val="1568B3"/>
              </a:buClr>
            </a:pPr>
            <a:endParaRPr lang="en-US" b="1" i="1" dirty="0">
              <a:solidFill>
                <a:srgbClr val="968C7F"/>
              </a:solidFill>
              <a:latin typeface="Arial" panose="020B0604020202020204" pitchFamily="34" charset="0"/>
              <a:cs typeface="Arial" panose="020B0604020202020204" pitchFamily="34" charset="0"/>
            </a:endParaRPr>
          </a:p>
          <a:p>
            <a:pPr algn="ctr">
              <a:spcBef>
                <a:spcPct val="20000"/>
              </a:spcBef>
              <a:buClr>
                <a:srgbClr val="1568B3"/>
              </a:buClr>
            </a:pPr>
            <a:endParaRPr lang="en-US" b="1" i="1" dirty="0">
              <a:solidFill>
                <a:srgbClr val="968C7F"/>
              </a:solidFill>
              <a:latin typeface="Arial" panose="020B0604020202020204" pitchFamily="34" charset="0"/>
              <a:cs typeface="Arial" panose="020B0604020202020204" pitchFamily="34" charset="0"/>
            </a:endParaRPr>
          </a:p>
          <a:p>
            <a:pPr algn="ctr">
              <a:spcBef>
                <a:spcPct val="20000"/>
              </a:spcBef>
              <a:buClr>
                <a:srgbClr val="1568B3"/>
              </a:buClr>
            </a:pPr>
            <a:endParaRPr lang="en-US" b="1" i="1" dirty="0">
              <a:solidFill>
                <a:srgbClr val="968C7F"/>
              </a:solidFill>
              <a:latin typeface="Arial" panose="020B0604020202020204" pitchFamily="34" charset="0"/>
              <a:cs typeface="Arial" panose="020B0604020202020204" pitchFamily="34" charset="0"/>
            </a:endParaRPr>
          </a:p>
          <a:p>
            <a:pPr algn="r">
              <a:spcBef>
                <a:spcPct val="20000"/>
              </a:spcBef>
              <a:buClr>
                <a:srgbClr val="1568B3"/>
              </a:buClr>
            </a:pPr>
            <a:r>
              <a:rPr lang="en-US" sz="1600" b="1" dirty="0">
                <a:solidFill>
                  <a:schemeClr val="accent2">
                    <a:lumMod val="50000"/>
                  </a:schemeClr>
                </a:solidFill>
                <a:latin typeface="Arial" panose="020B0604020202020204" pitchFamily="34" charset="0"/>
                <a:cs typeface="Arial" panose="020B0604020202020204" pitchFamily="34" charset="0"/>
              </a:rPr>
              <a:t>Emin Aktan, Coordinator </a:t>
            </a:r>
            <a:endParaRPr lang="en-US" sz="1600" b="1" i="1" dirty="0">
              <a:solidFill>
                <a:schemeClr val="accent2">
                  <a:lumMod val="50000"/>
                </a:schemeClr>
              </a:solidFill>
              <a:latin typeface="Arial" panose="020B0604020202020204" pitchFamily="34" charset="0"/>
              <a:cs typeface="Arial" panose="020B0604020202020204" pitchFamily="34" charset="0"/>
            </a:endParaRPr>
          </a:p>
          <a:p>
            <a:pPr algn="r">
              <a:spcBef>
                <a:spcPct val="20000"/>
              </a:spcBef>
              <a:buClr>
                <a:srgbClr val="1568B3"/>
              </a:buClr>
            </a:pPr>
            <a:r>
              <a:rPr lang="en-US" sz="1600" b="1" dirty="0">
                <a:solidFill>
                  <a:schemeClr val="accent2">
                    <a:lumMod val="50000"/>
                  </a:schemeClr>
                </a:solidFill>
                <a:latin typeface="Arial" panose="020B0604020202020204" pitchFamily="34" charset="0"/>
                <a:cs typeface="Arial" panose="020B0604020202020204" pitchFamily="34" charset="0"/>
              </a:rPr>
              <a:t>Ivan </a:t>
            </a:r>
            <a:r>
              <a:rPr lang="en-US" sz="1600" b="1" dirty="0" err="1">
                <a:solidFill>
                  <a:schemeClr val="accent2">
                    <a:lumMod val="50000"/>
                  </a:schemeClr>
                </a:solidFill>
                <a:latin typeface="Arial" panose="020B0604020202020204" pitchFamily="34" charset="0"/>
                <a:cs typeface="Arial" panose="020B0604020202020204" pitchFamily="34" charset="0"/>
              </a:rPr>
              <a:t>Bartoli</a:t>
            </a:r>
            <a:r>
              <a:rPr lang="en-US" sz="1600" b="1" dirty="0">
                <a:solidFill>
                  <a:schemeClr val="accent2">
                    <a:lumMod val="50000"/>
                  </a:schemeClr>
                </a:solidFill>
                <a:latin typeface="Arial" panose="020B0604020202020204" pitchFamily="34" charset="0"/>
                <a:cs typeface="Arial" panose="020B0604020202020204" pitchFamily="34" charset="0"/>
              </a:rPr>
              <a:t>, NDE</a:t>
            </a:r>
          </a:p>
          <a:p>
            <a:pPr algn="r">
              <a:spcBef>
                <a:spcPct val="20000"/>
              </a:spcBef>
              <a:buClr>
                <a:srgbClr val="1568B3"/>
              </a:buClr>
            </a:pPr>
            <a:r>
              <a:rPr lang="en-US" sz="1600" b="1" dirty="0">
                <a:solidFill>
                  <a:schemeClr val="accent2">
                    <a:lumMod val="50000"/>
                  </a:schemeClr>
                </a:solidFill>
                <a:latin typeface="Arial" panose="020B0604020202020204" pitchFamily="34" charset="0"/>
                <a:cs typeface="Arial" panose="020B0604020202020204" pitchFamily="34" charset="0"/>
              </a:rPr>
              <a:t>Kurt </a:t>
            </a:r>
            <a:r>
              <a:rPr lang="en-US" sz="1600" b="1" dirty="0" err="1">
                <a:solidFill>
                  <a:schemeClr val="accent2">
                    <a:lumMod val="50000"/>
                  </a:schemeClr>
                </a:solidFill>
                <a:latin typeface="Arial" panose="020B0604020202020204" pitchFamily="34" charset="0"/>
                <a:cs typeface="Arial" panose="020B0604020202020204" pitchFamily="34" charset="0"/>
              </a:rPr>
              <a:t>Sjoblom</a:t>
            </a:r>
            <a:r>
              <a:rPr lang="en-US" sz="1600" b="1" dirty="0">
                <a:solidFill>
                  <a:schemeClr val="accent2">
                    <a:lumMod val="50000"/>
                  </a:schemeClr>
                </a:solidFill>
                <a:latin typeface="Arial" panose="020B0604020202020204" pitchFamily="34" charset="0"/>
                <a:cs typeface="Arial" panose="020B0604020202020204" pitchFamily="34" charset="0"/>
              </a:rPr>
              <a:t>, Geoengineering and Foundations</a:t>
            </a:r>
          </a:p>
          <a:p>
            <a:pPr algn="r">
              <a:spcBef>
                <a:spcPct val="20000"/>
              </a:spcBef>
              <a:buClr>
                <a:srgbClr val="1568B3"/>
              </a:buClr>
            </a:pPr>
            <a:r>
              <a:rPr lang="en-US" sz="1600" b="1" dirty="0">
                <a:solidFill>
                  <a:schemeClr val="accent2">
                    <a:lumMod val="50000"/>
                  </a:schemeClr>
                </a:solidFill>
                <a:latin typeface="Arial" panose="020B0604020202020204" pitchFamily="34" charset="0"/>
                <a:cs typeface="Arial" panose="020B0604020202020204" pitchFamily="34" charset="0"/>
              </a:rPr>
              <a:t>Marcello </a:t>
            </a:r>
            <a:r>
              <a:rPr lang="en-US" sz="1600" b="1" dirty="0" err="1">
                <a:solidFill>
                  <a:schemeClr val="accent2">
                    <a:lumMod val="50000"/>
                  </a:schemeClr>
                </a:solidFill>
                <a:latin typeface="Arial" panose="020B0604020202020204" pitchFamily="34" charset="0"/>
                <a:cs typeface="Arial" panose="020B0604020202020204" pitchFamily="34" charset="0"/>
              </a:rPr>
              <a:t>Balduccini</a:t>
            </a:r>
            <a:r>
              <a:rPr lang="en-US" sz="1600" b="1" dirty="0">
                <a:solidFill>
                  <a:schemeClr val="accent2">
                    <a:lumMod val="50000"/>
                  </a:schemeClr>
                </a:solidFill>
                <a:latin typeface="Arial" panose="020B0604020202020204" pitchFamily="34" charset="0"/>
                <a:cs typeface="Arial" panose="020B0604020202020204" pitchFamily="34" charset="0"/>
              </a:rPr>
              <a:t>, Computer and Information Science</a:t>
            </a:r>
          </a:p>
          <a:p>
            <a:pPr algn="r">
              <a:spcBef>
                <a:spcPct val="20000"/>
              </a:spcBef>
              <a:buClr>
                <a:srgbClr val="1568B3"/>
              </a:buClr>
            </a:pPr>
            <a:endParaRPr lang="en-US" sz="1600" b="1" dirty="0">
              <a:solidFill>
                <a:schemeClr val="accent2">
                  <a:lumMod val="50000"/>
                </a:schemeClr>
              </a:solidFill>
              <a:latin typeface="Arial" panose="020B0604020202020204" pitchFamily="34" charset="0"/>
              <a:cs typeface="Arial" panose="020B0604020202020204" pitchFamily="34" charset="0"/>
            </a:endParaRPr>
          </a:p>
          <a:p>
            <a:pPr algn="r">
              <a:spcBef>
                <a:spcPct val="20000"/>
              </a:spcBef>
              <a:buClr>
                <a:srgbClr val="1568B3"/>
              </a:buClr>
            </a:pPr>
            <a:r>
              <a:rPr lang="en-US" sz="1600" b="1" dirty="0">
                <a:solidFill>
                  <a:schemeClr val="accent2">
                    <a:lumMod val="50000"/>
                  </a:schemeClr>
                </a:solidFill>
                <a:latin typeface="Arial" panose="020B0604020202020204" pitchFamily="34" charset="0"/>
                <a:cs typeface="Arial" panose="020B0604020202020204" pitchFamily="34" charset="0"/>
              </a:rPr>
              <a:t>Franklin Moon, Accelerated Testing and SHM</a:t>
            </a:r>
          </a:p>
        </p:txBody>
      </p:sp>
      <p:sp>
        <p:nvSpPr>
          <p:cNvPr id="5" name="Text Placeholder 2"/>
          <p:cNvSpPr txBox="1">
            <a:spLocks/>
          </p:cNvSpPr>
          <p:nvPr/>
        </p:nvSpPr>
        <p:spPr bwMode="auto">
          <a:xfrm>
            <a:off x="1103812" y="3280864"/>
            <a:ext cx="4916206" cy="299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20000"/>
              </a:spcBef>
              <a:buClr>
                <a:srgbClr val="1568B3"/>
              </a:buClr>
            </a:pPr>
            <a:endParaRPr lang="en-US" b="1" dirty="0">
              <a:solidFill>
                <a:srgbClr val="1568B3"/>
              </a:solidFill>
              <a:latin typeface="Arial" panose="020B0604020202020204" pitchFamily="34" charset="0"/>
              <a:cs typeface="Arial" panose="020B0604020202020204" pitchFamily="34" charset="0"/>
            </a:endParaRPr>
          </a:p>
          <a:p>
            <a:pPr>
              <a:spcBef>
                <a:spcPct val="20000"/>
              </a:spcBef>
              <a:buClr>
                <a:srgbClr val="1568B3"/>
              </a:buClr>
            </a:pPr>
            <a:endParaRPr lang="en-US" b="1" i="1" dirty="0">
              <a:solidFill>
                <a:srgbClr val="968C7F"/>
              </a:solidFill>
              <a:latin typeface="Arial" panose="020B0604020202020204" pitchFamily="34" charset="0"/>
              <a:cs typeface="Arial" panose="020B0604020202020204" pitchFamily="34" charset="0"/>
            </a:endParaRPr>
          </a:p>
          <a:p>
            <a:pPr>
              <a:spcBef>
                <a:spcPct val="20000"/>
              </a:spcBef>
              <a:buClr>
                <a:srgbClr val="1568B3"/>
              </a:buClr>
            </a:pPr>
            <a:endParaRPr lang="en-US" b="1" i="1" dirty="0">
              <a:solidFill>
                <a:srgbClr val="968C7F"/>
              </a:solidFill>
              <a:latin typeface="Arial" panose="020B0604020202020204" pitchFamily="34" charset="0"/>
              <a:cs typeface="Arial" panose="020B0604020202020204" pitchFamily="34" charset="0"/>
            </a:endParaRPr>
          </a:p>
          <a:p>
            <a:pPr>
              <a:spcBef>
                <a:spcPct val="20000"/>
              </a:spcBef>
              <a:buClr>
                <a:srgbClr val="1568B3"/>
              </a:buClr>
            </a:pPr>
            <a:r>
              <a:rPr lang="en-US" b="1" i="1" dirty="0">
                <a:solidFill>
                  <a:schemeClr val="tx2"/>
                </a:solidFill>
                <a:latin typeface="Arial" panose="020B0604020202020204" pitchFamily="34" charset="0"/>
                <a:cs typeface="Arial" panose="020B0604020202020204" pitchFamily="34" charset="0"/>
              </a:rPr>
              <a:t>Drexel </a:t>
            </a:r>
            <a:r>
              <a:rPr lang="en-US" b="1" i="1" dirty="0" smtClean="0">
                <a:solidFill>
                  <a:schemeClr val="tx2"/>
                </a:solidFill>
                <a:latin typeface="Arial" panose="020B0604020202020204" pitchFamily="34" charset="0"/>
                <a:cs typeface="Arial" panose="020B0604020202020204" pitchFamily="34" charset="0"/>
              </a:rPr>
              <a:t>University:</a:t>
            </a:r>
            <a:endParaRPr lang="en-US" b="1" i="1" dirty="0">
              <a:solidFill>
                <a:schemeClr val="tx2"/>
              </a:solidFill>
              <a:latin typeface="Arial" panose="020B0604020202020204" pitchFamily="34" charset="0"/>
              <a:cs typeface="Arial" panose="020B0604020202020204" pitchFamily="34" charset="0"/>
            </a:endParaRPr>
          </a:p>
          <a:p>
            <a:pPr>
              <a:spcBef>
                <a:spcPct val="20000"/>
              </a:spcBef>
              <a:buClr>
                <a:srgbClr val="1568B3"/>
              </a:buClr>
            </a:pPr>
            <a:r>
              <a:rPr lang="en-US" sz="1600" b="1" dirty="0">
                <a:solidFill>
                  <a:schemeClr val="accent4">
                    <a:lumMod val="50000"/>
                  </a:schemeClr>
                </a:solidFill>
                <a:latin typeface="Arial" panose="020B0604020202020204" pitchFamily="34" charset="0"/>
                <a:cs typeface="Arial" panose="020B0604020202020204" pitchFamily="34" charset="0"/>
              </a:rPr>
              <a:t>Charles </a:t>
            </a:r>
            <a:r>
              <a:rPr lang="en-US" sz="1600" b="1" dirty="0" smtClean="0">
                <a:solidFill>
                  <a:schemeClr val="accent4">
                    <a:lumMod val="50000"/>
                  </a:schemeClr>
                </a:solidFill>
                <a:latin typeface="Arial" panose="020B0604020202020204" pitchFamily="34" charset="0"/>
                <a:cs typeface="Arial" panose="020B0604020202020204" pitchFamily="34" charset="0"/>
              </a:rPr>
              <a:t>Young, Stylianos </a:t>
            </a:r>
            <a:r>
              <a:rPr lang="en-US" sz="1600" b="1" dirty="0" err="1" smtClean="0">
                <a:solidFill>
                  <a:schemeClr val="accent4">
                    <a:lumMod val="50000"/>
                  </a:schemeClr>
                </a:solidFill>
                <a:latin typeface="Arial" panose="020B0604020202020204" pitchFamily="34" charset="0"/>
                <a:cs typeface="Arial" panose="020B0604020202020204" pitchFamily="34" charset="0"/>
              </a:rPr>
              <a:t>Livadiotis</a:t>
            </a:r>
            <a:endParaRPr lang="en-US" sz="1600" b="1" i="1" dirty="0">
              <a:solidFill>
                <a:schemeClr val="accent4">
                  <a:lumMod val="50000"/>
                </a:schemeClr>
              </a:solidFill>
              <a:latin typeface="Arial" panose="020B0604020202020204" pitchFamily="34" charset="0"/>
              <a:cs typeface="Arial" panose="020B0604020202020204" pitchFamily="34" charset="0"/>
            </a:endParaRPr>
          </a:p>
          <a:p>
            <a:pPr>
              <a:spcBef>
                <a:spcPct val="20000"/>
              </a:spcBef>
              <a:buClr>
                <a:srgbClr val="1568B3"/>
              </a:buClr>
            </a:pPr>
            <a:r>
              <a:rPr lang="en-US" sz="1600" b="1" dirty="0">
                <a:solidFill>
                  <a:schemeClr val="accent4">
                    <a:lumMod val="50000"/>
                  </a:schemeClr>
                </a:solidFill>
                <a:latin typeface="Arial" panose="020B0604020202020204" pitchFamily="34" charset="0"/>
                <a:cs typeface="Arial" panose="020B0604020202020204" pitchFamily="34" charset="0"/>
              </a:rPr>
              <a:t>Matteo </a:t>
            </a:r>
            <a:r>
              <a:rPr lang="en-US" sz="1600" b="1" dirty="0" err="1">
                <a:solidFill>
                  <a:schemeClr val="accent4">
                    <a:lumMod val="50000"/>
                  </a:schemeClr>
                </a:solidFill>
                <a:latin typeface="Arial" panose="020B0604020202020204" pitchFamily="34" charset="0"/>
                <a:cs typeface="Arial" panose="020B0604020202020204" pitchFamily="34" charset="0"/>
              </a:rPr>
              <a:t>Mazzotti</a:t>
            </a:r>
            <a:r>
              <a:rPr lang="en-US" sz="1600" b="1" dirty="0">
                <a:solidFill>
                  <a:schemeClr val="accent4">
                    <a:lumMod val="50000"/>
                  </a:schemeClr>
                </a:solidFill>
                <a:latin typeface="Arial" panose="020B0604020202020204" pitchFamily="34" charset="0"/>
                <a:cs typeface="Arial" panose="020B0604020202020204" pitchFamily="34" charset="0"/>
              </a:rPr>
              <a:t>, Shi Ye, </a:t>
            </a:r>
            <a:r>
              <a:rPr lang="en-US" sz="1600" b="1" dirty="0" err="1">
                <a:solidFill>
                  <a:schemeClr val="accent4">
                    <a:lumMod val="50000"/>
                  </a:schemeClr>
                </a:solidFill>
                <a:latin typeface="Arial" panose="020B0604020202020204" pitchFamily="34" charset="0"/>
                <a:cs typeface="Arial" panose="020B0604020202020204" pitchFamily="34" charset="0"/>
              </a:rPr>
              <a:t>Qiang</a:t>
            </a:r>
            <a:r>
              <a:rPr lang="en-US" sz="1600" b="1" dirty="0">
                <a:solidFill>
                  <a:schemeClr val="accent4">
                    <a:lumMod val="50000"/>
                  </a:schemeClr>
                </a:solidFill>
                <a:latin typeface="Arial" panose="020B0604020202020204" pitchFamily="34" charset="0"/>
                <a:cs typeface="Arial" panose="020B0604020202020204" pitchFamily="34" charset="0"/>
              </a:rPr>
              <a:t> </a:t>
            </a:r>
            <a:r>
              <a:rPr lang="en-US" sz="1600" b="1" dirty="0" smtClean="0">
                <a:solidFill>
                  <a:schemeClr val="accent4">
                    <a:lumMod val="50000"/>
                  </a:schemeClr>
                </a:solidFill>
                <a:latin typeface="Arial" panose="020B0604020202020204" pitchFamily="34" charset="0"/>
                <a:cs typeface="Arial" panose="020B0604020202020204" pitchFamily="34" charset="0"/>
              </a:rPr>
              <a:t>Mao</a:t>
            </a:r>
            <a:endParaRPr lang="en-US" sz="1600" b="1" dirty="0">
              <a:solidFill>
                <a:schemeClr val="accent4">
                  <a:lumMod val="50000"/>
                </a:schemeClr>
              </a:solidFill>
              <a:latin typeface="Arial" panose="020B0604020202020204" pitchFamily="34" charset="0"/>
              <a:cs typeface="Arial" panose="020B0604020202020204" pitchFamily="34" charset="0"/>
            </a:endParaRPr>
          </a:p>
          <a:p>
            <a:pPr>
              <a:spcBef>
                <a:spcPct val="20000"/>
              </a:spcBef>
              <a:buClr>
                <a:srgbClr val="1568B3"/>
              </a:buClr>
            </a:pPr>
            <a:r>
              <a:rPr lang="en-US" sz="1600" b="1" dirty="0" smtClean="0">
                <a:solidFill>
                  <a:schemeClr val="accent4">
                    <a:lumMod val="50000"/>
                  </a:schemeClr>
                </a:solidFill>
                <a:latin typeface="Arial" panose="020B0604020202020204" pitchFamily="34" charset="0"/>
                <a:cs typeface="Arial" panose="020B0604020202020204" pitchFamily="34" charset="0"/>
              </a:rPr>
              <a:t>Michelle </a:t>
            </a:r>
            <a:r>
              <a:rPr lang="en-US" sz="1600" b="1" dirty="0" err="1" smtClean="0">
                <a:solidFill>
                  <a:schemeClr val="accent4">
                    <a:lumMod val="50000"/>
                  </a:schemeClr>
                </a:solidFill>
                <a:latin typeface="Arial" panose="020B0604020202020204" pitchFamily="34" charset="0"/>
                <a:cs typeface="Arial" panose="020B0604020202020204" pitchFamily="34" charset="0"/>
              </a:rPr>
              <a:t>Burnworth</a:t>
            </a:r>
            <a:endParaRPr lang="en-US" sz="1600" b="1" dirty="0">
              <a:solidFill>
                <a:schemeClr val="accent4">
                  <a:lumMod val="50000"/>
                </a:schemeClr>
              </a:solidFill>
              <a:latin typeface="Arial" panose="020B0604020202020204" pitchFamily="34" charset="0"/>
              <a:cs typeface="Arial" panose="020B0604020202020204" pitchFamily="34" charset="0"/>
            </a:endParaRPr>
          </a:p>
          <a:p>
            <a:pPr>
              <a:spcBef>
                <a:spcPct val="20000"/>
              </a:spcBef>
              <a:buClr>
                <a:srgbClr val="1568B3"/>
              </a:buClr>
            </a:pPr>
            <a:r>
              <a:rPr lang="en-US" sz="1600" b="1" dirty="0">
                <a:solidFill>
                  <a:srgbClr val="CC9900"/>
                </a:solidFill>
                <a:latin typeface="Arial" panose="020B0604020202020204" pitchFamily="34" charset="0"/>
                <a:cs typeface="Arial" panose="020B0604020202020204" pitchFamily="34" charset="0"/>
              </a:rPr>
              <a:t> </a:t>
            </a:r>
          </a:p>
          <a:p>
            <a:pPr>
              <a:spcBef>
                <a:spcPct val="20000"/>
              </a:spcBef>
              <a:buClr>
                <a:srgbClr val="1568B3"/>
              </a:buClr>
            </a:pPr>
            <a:r>
              <a:rPr lang="en-US" b="1" i="1" dirty="0">
                <a:solidFill>
                  <a:schemeClr val="accent6"/>
                </a:solidFill>
                <a:latin typeface="Arial" panose="020B0604020202020204" pitchFamily="34" charset="0"/>
                <a:cs typeface="Arial" panose="020B0604020202020204" pitchFamily="34" charset="0"/>
              </a:rPr>
              <a:t>Rutgers </a:t>
            </a:r>
            <a:r>
              <a:rPr lang="en-US" b="1" i="1" dirty="0" smtClean="0">
                <a:solidFill>
                  <a:schemeClr val="accent6"/>
                </a:solidFill>
                <a:latin typeface="Arial" panose="020B0604020202020204" pitchFamily="34" charset="0"/>
                <a:cs typeface="Arial" panose="020B0604020202020204" pitchFamily="34" charset="0"/>
              </a:rPr>
              <a:t>University: </a:t>
            </a:r>
            <a:endParaRPr lang="en-US" b="1" i="1" dirty="0">
              <a:solidFill>
                <a:schemeClr val="accent6"/>
              </a:solidFill>
              <a:latin typeface="Arial" panose="020B0604020202020204" pitchFamily="34" charset="0"/>
              <a:cs typeface="Arial" panose="020B0604020202020204" pitchFamily="34" charset="0"/>
            </a:endParaRPr>
          </a:p>
          <a:p>
            <a:pPr>
              <a:spcBef>
                <a:spcPct val="20000"/>
              </a:spcBef>
              <a:buClr>
                <a:srgbClr val="1568B3"/>
              </a:buClr>
            </a:pPr>
            <a:r>
              <a:rPr lang="en-US" sz="1600" b="1" dirty="0">
                <a:solidFill>
                  <a:schemeClr val="accent4">
                    <a:lumMod val="50000"/>
                  </a:schemeClr>
                </a:solidFill>
                <a:latin typeface="Arial" panose="020B0604020202020204" pitchFamily="34" charset="0"/>
                <a:cs typeface="Arial" panose="020B0604020202020204" pitchFamily="34" charset="0"/>
              </a:rPr>
              <a:t>John </a:t>
            </a:r>
            <a:r>
              <a:rPr lang="en-US" sz="1600" b="1" dirty="0" err="1">
                <a:solidFill>
                  <a:schemeClr val="accent4">
                    <a:lumMod val="50000"/>
                  </a:schemeClr>
                </a:solidFill>
                <a:latin typeface="Arial" panose="020B0604020202020204" pitchFamily="34" charset="0"/>
                <a:cs typeface="Arial" panose="020B0604020202020204" pitchFamily="34" charset="0"/>
              </a:rPr>
              <a:t>Braley</a:t>
            </a:r>
            <a:r>
              <a:rPr lang="en-US" sz="1600" b="1" dirty="0">
                <a:solidFill>
                  <a:schemeClr val="accent4">
                    <a:lumMod val="50000"/>
                  </a:schemeClr>
                </a:solidFill>
                <a:latin typeface="Arial" panose="020B0604020202020204" pitchFamily="34" charset="0"/>
                <a:cs typeface="Arial" panose="020B0604020202020204" pitchFamily="34" charset="0"/>
              </a:rPr>
              <a:t>, John </a:t>
            </a:r>
            <a:r>
              <a:rPr lang="en-US" sz="1600" b="1" dirty="0" err="1">
                <a:solidFill>
                  <a:schemeClr val="accent4">
                    <a:lumMod val="50000"/>
                  </a:schemeClr>
                </a:solidFill>
                <a:latin typeface="Arial" panose="020B0604020202020204" pitchFamily="34" charset="0"/>
                <a:cs typeface="Arial" panose="020B0604020202020204" pitchFamily="34" charset="0"/>
              </a:rPr>
              <a:t>DeVitis</a:t>
            </a:r>
            <a:endParaRPr lang="en-US" sz="1600" b="1" dirty="0">
              <a:solidFill>
                <a:schemeClr val="accent4">
                  <a:lumMod val="50000"/>
                </a:schemeClr>
              </a:solidFill>
              <a:latin typeface="Arial" panose="020B0604020202020204" pitchFamily="34" charset="0"/>
              <a:cs typeface="Arial" panose="020B0604020202020204" pitchFamily="34" charset="0"/>
            </a:endParaRPr>
          </a:p>
        </p:txBody>
      </p:sp>
      <p:sp>
        <p:nvSpPr>
          <p:cNvPr id="4098" name="Rectangle 2"/>
          <p:cNvSpPr>
            <a:spLocks noGrp="1" noChangeArrowheads="1"/>
          </p:cNvSpPr>
          <p:nvPr>
            <p:ph type="ctrTitle"/>
          </p:nvPr>
        </p:nvSpPr>
        <p:spPr>
          <a:xfrm>
            <a:off x="1900841" y="139148"/>
            <a:ext cx="8003009" cy="3721240"/>
          </a:xfrm>
        </p:spPr>
        <p:txBody>
          <a:bodyPr>
            <a:normAutofit fontScale="90000"/>
          </a:bodyPr>
          <a:lstStyle/>
          <a:p>
            <a:r>
              <a:rPr lang="en-US" sz="3100" b="1" dirty="0" smtClean="0">
                <a:solidFill>
                  <a:srgbClr val="CC9900"/>
                </a:solidFill>
                <a:latin typeface="Arial" panose="020B0604020202020204" pitchFamily="34" charset="0"/>
                <a:ea typeface="ＭＳ Ｐゴシック" charset="0"/>
                <a:cs typeface="Arial" panose="020B0604020202020204" pitchFamily="34" charset="0"/>
              </a:rPr>
              <a:t/>
            </a:r>
            <a:br>
              <a:rPr lang="en-US" sz="3100" b="1" dirty="0" smtClean="0">
                <a:solidFill>
                  <a:srgbClr val="CC9900"/>
                </a:solidFill>
                <a:latin typeface="Arial" panose="020B0604020202020204" pitchFamily="34" charset="0"/>
                <a:ea typeface="ＭＳ Ｐゴシック" charset="0"/>
                <a:cs typeface="Arial" panose="020B0604020202020204" pitchFamily="34" charset="0"/>
              </a:rPr>
            </a:br>
            <a:r>
              <a:rPr lang="en-US" sz="3100" b="1" dirty="0">
                <a:solidFill>
                  <a:srgbClr val="CC9900"/>
                </a:solidFill>
                <a:latin typeface="Arial" panose="020B0604020202020204" pitchFamily="34" charset="0"/>
                <a:ea typeface="ＭＳ Ｐゴシック" charset="0"/>
                <a:cs typeface="Arial" panose="020B0604020202020204" pitchFamily="34" charset="0"/>
              </a:rPr>
              <a:t>Virtual Laboratory for Leveraging Technology for Bridges and Constructed </a:t>
            </a:r>
            <a:r>
              <a:rPr lang="en-US" sz="3100" b="1" dirty="0" smtClean="0">
                <a:solidFill>
                  <a:srgbClr val="CC9900"/>
                </a:solidFill>
                <a:latin typeface="Arial" panose="020B0604020202020204" pitchFamily="34" charset="0"/>
                <a:ea typeface="ＭＳ Ｐゴシック" charset="0"/>
                <a:cs typeface="Arial" panose="020B0604020202020204" pitchFamily="34" charset="0"/>
              </a:rPr>
              <a:t>Systems</a:t>
            </a:r>
            <a:br>
              <a:rPr lang="en-US" sz="3100" b="1" dirty="0" smtClean="0">
                <a:solidFill>
                  <a:srgbClr val="CC9900"/>
                </a:solidFill>
                <a:latin typeface="Arial" panose="020B0604020202020204" pitchFamily="34" charset="0"/>
                <a:ea typeface="ＭＳ Ｐゴシック" charset="0"/>
                <a:cs typeface="Arial" panose="020B0604020202020204" pitchFamily="34" charset="0"/>
              </a:rPr>
            </a:br>
            <a:r>
              <a:rPr lang="en-US" sz="2800" b="1" dirty="0" smtClean="0"/>
              <a:t/>
            </a:r>
            <a:br>
              <a:rPr lang="en-US" sz="2800" b="1" dirty="0" smtClean="0"/>
            </a:br>
            <a:r>
              <a:rPr lang="en-US" sz="2200" dirty="0" smtClean="0">
                <a:latin typeface="Arial" panose="020B0604020202020204" pitchFamily="34" charset="0"/>
                <a:ea typeface="ＭＳ Ｐゴシック" charset="0"/>
                <a:cs typeface="Arial" panose="020B0604020202020204" pitchFamily="34" charset="0"/>
              </a:rPr>
              <a:t>Federal </a:t>
            </a:r>
            <a:r>
              <a:rPr lang="en-US" sz="2200" dirty="0">
                <a:latin typeface="Arial" panose="020B0604020202020204" pitchFamily="34" charset="0"/>
                <a:ea typeface="ＭＳ Ｐゴシック" charset="0"/>
                <a:cs typeface="Arial" panose="020B0604020202020204" pitchFamily="34" charset="0"/>
              </a:rPr>
              <a:t>Highway </a:t>
            </a:r>
            <a:r>
              <a:rPr lang="en-US" sz="2200" dirty="0" smtClean="0">
                <a:latin typeface="Arial" panose="020B0604020202020204" pitchFamily="34" charset="0"/>
                <a:ea typeface="ＭＳ Ｐゴシック" charset="0"/>
                <a:cs typeface="Arial" panose="020B0604020202020204" pitchFamily="34" charset="0"/>
              </a:rPr>
              <a:t>Administration</a:t>
            </a:r>
            <a:br>
              <a:rPr lang="en-US" sz="2200" dirty="0" smtClean="0">
                <a:latin typeface="Arial" panose="020B0604020202020204" pitchFamily="34" charset="0"/>
                <a:ea typeface="ＭＳ Ｐゴシック" charset="0"/>
                <a:cs typeface="Arial" panose="020B0604020202020204" pitchFamily="34" charset="0"/>
              </a:rPr>
            </a:br>
            <a:r>
              <a:rPr lang="en-US" sz="2200" dirty="0" smtClean="0">
                <a:latin typeface="Arial" panose="020B0604020202020204" pitchFamily="34" charset="0"/>
                <a:ea typeface="ＭＳ Ｐゴシック" charset="0"/>
                <a:cs typeface="Arial" panose="020B0604020202020204" pitchFamily="34" charset="0"/>
              </a:rPr>
              <a:t>Exploratory Advanced Research Program</a:t>
            </a:r>
            <a:br>
              <a:rPr lang="en-US" sz="2200" dirty="0" smtClean="0">
                <a:latin typeface="Arial" panose="020B0604020202020204" pitchFamily="34" charset="0"/>
                <a:ea typeface="ＭＳ Ｐゴシック" charset="0"/>
                <a:cs typeface="Arial" panose="020B0604020202020204" pitchFamily="34" charset="0"/>
              </a:rPr>
            </a:br>
            <a:r>
              <a:rPr lang="en-US" sz="2400" i="1" dirty="0" smtClean="0">
                <a:solidFill>
                  <a:srgbClr val="CC9900"/>
                </a:solidFill>
                <a:latin typeface="Arial" panose="020B0604020202020204" pitchFamily="34" charset="0"/>
                <a:ea typeface="ＭＳ Ｐゴシック" charset="0"/>
                <a:cs typeface="Arial" panose="020B0604020202020204" pitchFamily="34" charset="0"/>
              </a:rPr>
              <a:t/>
            </a:r>
            <a:br>
              <a:rPr lang="en-US" sz="2400" i="1" dirty="0" smtClean="0">
                <a:solidFill>
                  <a:srgbClr val="CC9900"/>
                </a:solidFill>
                <a:latin typeface="Arial" panose="020B0604020202020204" pitchFamily="34" charset="0"/>
                <a:ea typeface="ＭＳ Ｐゴシック" charset="0"/>
                <a:cs typeface="Arial" panose="020B0604020202020204" pitchFamily="34" charset="0"/>
              </a:rPr>
            </a:br>
            <a:r>
              <a:rPr lang="en-US" sz="2800" b="1" dirty="0" smtClean="0">
                <a:solidFill>
                  <a:schemeClr val="accent4">
                    <a:lumMod val="50000"/>
                  </a:schemeClr>
                </a:solidFill>
                <a:latin typeface="Arial" panose="020B0604020202020204" pitchFamily="34" charset="0"/>
                <a:cs typeface="Arial" panose="020B0604020202020204" pitchFamily="34" charset="0"/>
              </a:rPr>
              <a:t>FHWA Program Management: </a:t>
            </a:r>
            <a:r>
              <a:rPr lang="en-US" sz="2400" i="1" dirty="0">
                <a:latin typeface="Arial" panose="020B0604020202020204" pitchFamily="34" charset="0"/>
                <a:ea typeface="ＭＳ Ｐゴシック" charset="0"/>
                <a:cs typeface="Arial" panose="020B0604020202020204" pitchFamily="34" charset="0"/>
              </a:rPr>
              <a:t/>
            </a:r>
            <a:br>
              <a:rPr lang="en-US" sz="2400" i="1" dirty="0">
                <a:latin typeface="Arial" panose="020B0604020202020204" pitchFamily="34" charset="0"/>
                <a:ea typeface="ＭＳ Ｐゴシック" charset="0"/>
                <a:cs typeface="Arial" panose="020B0604020202020204" pitchFamily="34" charset="0"/>
              </a:rPr>
            </a:br>
            <a:r>
              <a:rPr lang="en-US" sz="1800" b="1" dirty="0">
                <a:solidFill>
                  <a:schemeClr val="accent4">
                    <a:lumMod val="50000"/>
                  </a:schemeClr>
                </a:solidFill>
                <a:latin typeface="Arial" panose="020B0604020202020204" pitchFamily="34" charset="0"/>
                <a:ea typeface="ＭＳ Ｐゴシック" charset="0"/>
                <a:cs typeface="Arial" panose="020B0604020202020204" pitchFamily="34" charset="0"/>
              </a:rPr>
              <a:t>Dr. </a:t>
            </a:r>
            <a:r>
              <a:rPr lang="en-US" sz="1800" b="1" dirty="0" err="1">
                <a:solidFill>
                  <a:schemeClr val="accent4">
                    <a:lumMod val="50000"/>
                  </a:schemeClr>
                </a:solidFill>
                <a:latin typeface="Arial" panose="020B0604020202020204" pitchFamily="34" charset="0"/>
                <a:ea typeface="ＭＳ Ｐゴシック" charset="0"/>
                <a:cs typeface="Arial" panose="020B0604020202020204" pitchFamily="34" charset="0"/>
              </a:rPr>
              <a:t>Hoda</a:t>
            </a:r>
            <a:r>
              <a:rPr lang="en-US" sz="1800" b="1" dirty="0">
                <a:solidFill>
                  <a:schemeClr val="accent4">
                    <a:lumMod val="50000"/>
                  </a:schemeClr>
                </a:solidFill>
                <a:latin typeface="Arial" panose="020B0604020202020204" pitchFamily="34" charset="0"/>
                <a:ea typeface="ＭＳ Ｐゴシック" charset="0"/>
                <a:cs typeface="Arial" panose="020B0604020202020204" pitchFamily="34" charset="0"/>
              </a:rPr>
              <a:t> Azari | Director, FHWA NDE Laboratory</a:t>
            </a:r>
            <a:br>
              <a:rPr lang="en-US" sz="1800" b="1" dirty="0">
                <a:solidFill>
                  <a:schemeClr val="accent4">
                    <a:lumMod val="50000"/>
                  </a:schemeClr>
                </a:solidFill>
                <a:latin typeface="Arial" panose="020B0604020202020204" pitchFamily="34" charset="0"/>
                <a:ea typeface="ＭＳ Ｐゴシック" charset="0"/>
                <a:cs typeface="Arial" panose="020B0604020202020204" pitchFamily="34" charset="0"/>
              </a:rPr>
            </a:br>
            <a:r>
              <a:rPr lang="en-US" sz="1800" b="1" dirty="0">
                <a:solidFill>
                  <a:schemeClr val="accent4">
                    <a:lumMod val="50000"/>
                  </a:schemeClr>
                </a:solidFill>
                <a:latin typeface="Arial" panose="020B0604020202020204" pitchFamily="34" charset="0"/>
                <a:ea typeface="ＭＳ Ｐゴシック" charset="0"/>
                <a:cs typeface="Arial" panose="020B0604020202020204" pitchFamily="34" charset="0"/>
              </a:rPr>
              <a:t>Dr. </a:t>
            </a:r>
            <a:r>
              <a:rPr lang="en-US" sz="1800" b="1" dirty="0" smtClean="0">
                <a:solidFill>
                  <a:schemeClr val="accent4">
                    <a:lumMod val="50000"/>
                  </a:schemeClr>
                </a:solidFill>
                <a:latin typeface="Arial" panose="020B0604020202020204" pitchFamily="34" charset="0"/>
                <a:ea typeface="ＭＳ Ｐゴシック" charset="0"/>
                <a:cs typeface="Arial" panose="020B0604020202020204" pitchFamily="34" charset="0"/>
              </a:rPr>
              <a:t>David Kuehn</a:t>
            </a:r>
            <a:r>
              <a:rPr lang="en-US" sz="1800" b="1" dirty="0">
                <a:solidFill>
                  <a:schemeClr val="accent4">
                    <a:lumMod val="50000"/>
                  </a:schemeClr>
                </a:solidFill>
                <a:latin typeface="Arial" panose="020B0604020202020204" pitchFamily="34" charset="0"/>
                <a:ea typeface="ＭＳ Ｐゴシック" charset="0"/>
                <a:cs typeface="Arial" panose="020B0604020202020204" pitchFamily="34" charset="0"/>
              </a:rPr>
              <a:t>| Team Director/Program Manager, </a:t>
            </a:r>
            <a:r>
              <a:rPr lang="en-US" sz="1800" b="1" dirty="0" smtClean="0">
                <a:solidFill>
                  <a:schemeClr val="accent4">
                    <a:lumMod val="50000"/>
                  </a:schemeClr>
                </a:solidFill>
                <a:latin typeface="Arial" panose="020B0604020202020204" pitchFamily="34" charset="0"/>
                <a:ea typeface="ＭＳ Ｐゴシック" charset="0"/>
                <a:cs typeface="Arial" panose="020B0604020202020204" pitchFamily="34" charset="0"/>
              </a:rPr>
              <a:t>EARP</a:t>
            </a:r>
            <a:r>
              <a:rPr lang="en-US" sz="1800" b="1" dirty="0">
                <a:solidFill>
                  <a:schemeClr val="accent4">
                    <a:lumMod val="50000"/>
                  </a:schemeClr>
                </a:solidFill>
                <a:latin typeface="Arial" panose="020B0604020202020204" pitchFamily="34" charset="0"/>
                <a:ea typeface="ＭＳ Ｐゴシック" charset="0"/>
                <a:cs typeface="Arial" panose="020B0604020202020204" pitchFamily="34" charset="0"/>
              </a:rPr>
              <a:t/>
            </a:r>
            <a:br>
              <a:rPr lang="en-US" sz="1800" b="1" dirty="0">
                <a:solidFill>
                  <a:schemeClr val="accent4">
                    <a:lumMod val="50000"/>
                  </a:schemeClr>
                </a:solidFill>
                <a:latin typeface="Arial" panose="020B0604020202020204" pitchFamily="34" charset="0"/>
                <a:ea typeface="ＭＳ Ｐゴシック" charset="0"/>
                <a:cs typeface="Arial" panose="020B0604020202020204" pitchFamily="34" charset="0"/>
              </a:rPr>
            </a:br>
            <a:r>
              <a:rPr lang="en-US" sz="2700" b="1" dirty="0">
                <a:solidFill>
                  <a:schemeClr val="accent4">
                    <a:lumMod val="50000"/>
                  </a:schemeClr>
                </a:solidFill>
                <a:latin typeface="Arial" panose="020B0604020202020204" pitchFamily="34" charset="0"/>
                <a:ea typeface="ＭＳ Ｐゴシック" charset="0"/>
                <a:cs typeface="Arial" panose="020B0604020202020204" pitchFamily="34" charset="0"/>
              </a:rPr>
              <a:t>Turner-Fairbanks Highway Research </a:t>
            </a:r>
            <a:r>
              <a:rPr lang="en-US" sz="2700" b="1" dirty="0" smtClean="0">
                <a:solidFill>
                  <a:schemeClr val="accent4">
                    <a:lumMod val="50000"/>
                  </a:schemeClr>
                </a:solidFill>
                <a:latin typeface="Arial" panose="020B0604020202020204" pitchFamily="34" charset="0"/>
                <a:ea typeface="ＭＳ Ｐゴシック" charset="0"/>
                <a:cs typeface="Arial" panose="020B0604020202020204" pitchFamily="34" charset="0"/>
              </a:rPr>
              <a:t>Center</a:t>
            </a:r>
            <a:endParaRPr lang="en-US" sz="4900" b="1" dirty="0">
              <a:solidFill>
                <a:schemeClr val="accent4">
                  <a:lumMod val="50000"/>
                </a:schemeClr>
              </a:solidFill>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28666489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295" y="5534694"/>
            <a:ext cx="11698808" cy="1313458"/>
          </a:xfrm>
          <a:prstGeom prst="rect">
            <a:avLst/>
          </a:prstGeom>
        </p:spPr>
      </p:pic>
      <p:pic>
        <p:nvPicPr>
          <p:cNvPr id="6" name="Picture 5"/>
          <p:cNvPicPr>
            <a:picLocks noChangeAspect="1"/>
          </p:cNvPicPr>
          <p:nvPr/>
        </p:nvPicPr>
        <p:blipFill>
          <a:blip r:embed="rId4"/>
          <a:stretch>
            <a:fillRect/>
          </a:stretch>
        </p:blipFill>
        <p:spPr>
          <a:xfrm>
            <a:off x="74295" y="984753"/>
            <a:ext cx="5171458" cy="3908794"/>
          </a:xfrm>
          <a:prstGeom prst="rect">
            <a:avLst/>
          </a:prstGeom>
        </p:spPr>
      </p:pic>
      <p:sp>
        <p:nvSpPr>
          <p:cNvPr id="8" name="Rectangle 7"/>
          <p:cNvSpPr/>
          <p:nvPr/>
        </p:nvSpPr>
        <p:spPr>
          <a:xfrm>
            <a:off x="865051" y="323910"/>
            <a:ext cx="3833635" cy="424732"/>
          </a:xfrm>
          <a:prstGeom prst="rect">
            <a:avLst/>
          </a:prstGeom>
        </p:spPr>
        <p:txBody>
          <a:bodyPr vert="horz" lIns="91440" tIns="45720" rIns="91440" bIns="45720" rtlCol="0" anchor="ctr">
            <a:noAutofit/>
          </a:bodyPr>
          <a:lstStyle/>
          <a:p>
            <a:pPr algn="ctr">
              <a:lnSpc>
                <a:spcPct val="90000"/>
              </a:lnSpc>
              <a:spcBef>
                <a:spcPct val="0"/>
              </a:spcBef>
            </a:pPr>
            <a:r>
              <a:rPr lang="en-US" sz="2400" b="1" dirty="0">
                <a:solidFill>
                  <a:schemeClr val="accent1">
                    <a:lumMod val="50000"/>
                  </a:schemeClr>
                </a:solidFill>
                <a:latin typeface="Arial" panose="020B0604020202020204" pitchFamily="34" charset="0"/>
                <a:ea typeface="+mj-ea"/>
                <a:cs typeface="Arial" panose="020B0604020202020204" pitchFamily="34" charset="0"/>
              </a:rPr>
              <a:t>I-76 PENCOYD VIADUCT (1986) </a:t>
            </a:r>
          </a:p>
        </p:txBody>
      </p:sp>
      <p:pic>
        <p:nvPicPr>
          <p:cNvPr id="9" name="Picture 8"/>
          <p:cNvPicPr>
            <a:picLocks noChangeAspect="1"/>
          </p:cNvPicPr>
          <p:nvPr/>
        </p:nvPicPr>
        <p:blipFill>
          <a:blip r:embed="rId5"/>
          <a:stretch>
            <a:fillRect/>
          </a:stretch>
        </p:blipFill>
        <p:spPr>
          <a:xfrm rot="-60000">
            <a:off x="5233027" y="1321954"/>
            <a:ext cx="6538378" cy="3038804"/>
          </a:xfrm>
          <a:prstGeom prst="rect">
            <a:avLst/>
          </a:prstGeom>
        </p:spPr>
      </p:pic>
      <p:sp>
        <p:nvSpPr>
          <p:cNvPr id="10" name="Rectangle 9"/>
          <p:cNvSpPr/>
          <p:nvPr/>
        </p:nvSpPr>
        <p:spPr>
          <a:xfrm>
            <a:off x="6746692" y="4391761"/>
            <a:ext cx="304442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Half section Span 7 and 8 </a:t>
            </a:r>
          </a:p>
        </p:txBody>
      </p:sp>
      <p:sp>
        <p:nvSpPr>
          <p:cNvPr id="11" name="Rectangle 10"/>
          <p:cNvSpPr/>
          <p:nvPr/>
        </p:nvSpPr>
        <p:spPr>
          <a:xfrm>
            <a:off x="5435502" y="6498716"/>
            <a:ext cx="1210588" cy="369332"/>
          </a:xfrm>
          <a:prstGeom prst="rect">
            <a:avLst/>
          </a:prstGeom>
          <a:solidFill>
            <a:schemeClr val="bg1"/>
          </a:solidFill>
        </p:spPr>
        <p:txBody>
          <a:bodyPr wrap="none">
            <a:spAutoFit/>
          </a:bodyPr>
          <a:lstStyle/>
          <a:p>
            <a:r>
              <a:rPr lang="en-US" b="1" dirty="0">
                <a:latin typeface="Arial" panose="020B0604020202020204" pitchFamily="34" charset="0"/>
                <a:cs typeface="Arial" panose="020B0604020202020204" pitchFamily="34" charset="0"/>
              </a:rPr>
              <a:t>Elevation</a:t>
            </a:r>
          </a:p>
        </p:txBody>
      </p:sp>
      <p:sp>
        <p:nvSpPr>
          <p:cNvPr id="12" name="Rectangle 11"/>
          <p:cNvSpPr/>
          <p:nvPr/>
        </p:nvSpPr>
        <p:spPr>
          <a:xfrm>
            <a:off x="1812683" y="4790470"/>
            <a:ext cx="1710725"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Cross section</a:t>
            </a:r>
          </a:p>
        </p:txBody>
      </p:sp>
    </p:spTree>
    <p:extLst>
      <p:ext uri="{BB962C8B-B14F-4D97-AF65-F5344CB8AC3E}">
        <p14:creationId xmlns:p14="http://schemas.microsoft.com/office/powerpoint/2010/main" val="8196560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209" y="1002272"/>
            <a:ext cx="9806940" cy="5657850"/>
          </a:xfrm>
          <a:prstGeom prst="rect">
            <a:avLst/>
          </a:prstGeom>
        </p:spPr>
      </p:pic>
      <p:sp>
        <p:nvSpPr>
          <p:cNvPr id="8" name="Rounded Rectangle 7"/>
          <p:cNvSpPr/>
          <p:nvPr/>
        </p:nvSpPr>
        <p:spPr>
          <a:xfrm>
            <a:off x="4821668" y="5890585"/>
            <a:ext cx="5943600" cy="665024"/>
          </a:xfrm>
          <a:prstGeom prst="roundRect">
            <a:avLst/>
          </a:prstGeom>
          <a:solidFill>
            <a:schemeClr val="bg1">
              <a:alpha val="5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4" name="Rectangle 3"/>
          <p:cNvSpPr/>
          <p:nvPr/>
        </p:nvSpPr>
        <p:spPr>
          <a:xfrm>
            <a:off x="252917" y="122194"/>
            <a:ext cx="4568751"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Field</a:t>
            </a:r>
          </a:p>
        </p:txBody>
      </p:sp>
      <p:sp>
        <p:nvSpPr>
          <p:cNvPr id="5" name="Rectangle 4"/>
          <p:cNvSpPr/>
          <p:nvPr/>
        </p:nvSpPr>
        <p:spPr>
          <a:xfrm>
            <a:off x="1341323" y="632940"/>
            <a:ext cx="5053628" cy="369332"/>
          </a:xfrm>
          <a:prstGeom prst="rect">
            <a:avLst/>
          </a:prstGeom>
        </p:spPr>
        <p:txBody>
          <a:bodyPr wrap="non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sp>
        <p:nvSpPr>
          <p:cNvPr id="6" name="Rounded Rectangle 5"/>
          <p:cNvSpPr/>
          <p:nvPr/>
        </p:nvSpPr>
        <p:spPr>
          <a:xfrm>
            <a:off x="1160298" y="1069012"/>
            <a:ext cx="5943600" cy="1800064"/>
          </a:xfrm>
          <a:prstGeom prst="roundRect">
            <a:avLst/>
          </a:prstGeom>
          <a:solidFill>
            <a:schemeClr val="bg1">
              <a:alpha val="5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7" name="Rectangle 6"/>
          <p:cNvSpPr/>
          <p:nvPr/>
        </p:nvSpPr>
        <p:spPr>
          <a:xfrm>
            <a:off x="1205081" y="1210594"/>
            <a:ext cx="5943600"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en-US" dirty="0" smtClean="0">
                <a:solidFill>
                  <a:schemeClr val="tx1"/>
                </a:solidFill>
                <a:latin typeface="Arial" panose="020B0604020202020204" pitchFamily="34" charset="0"/>
                <a:ea typeface="Calibri" pitchFamily="34" charset="0"/>
                <a:cs typeface="Arial" panose="020B0604020202020204" pitchFamily="34" charset="0"/>
              </a:rPr>
              <a:t>The viaduct </a:t>
            </a:r>
            <a:r>
              <a:rPr lang="en-US" dirty="0">
                <a:solidFill>
                  <a:schemeClr val="tx1"/>
                </a:solidFill>
                <a:latin typeface="Arial" panose="020B0604020202020204" pitchFamily="34" charset="0"/>
                <a:ea typeface="Calibri" pitchFamily="34" charset="0"/>
                <a:cs typeface="Arial" panose="020B0604020202020204" pitchFamily="34" charset="0"/>
              </a:rPr>
              <a:t>was first constructed in 1952. The superstructure was replaced in </a:t>
            </a:r>
            <a:r>
              <a:rPr lang="en-US" dirty="0" smtClean="0">
                <a:solidFill>
                  <a:schemeClr val="tx1"/>
                </a:solidFill>
                <a:latin typeface="Arial" panose="020B0604020202020204" pitchFamily="34" charset="0"/>
                <a:ea typeface="Calibri" pitchFamily="34" charset="0"/>
                <a:cs typeface="Arial" panose="020B0604020202020204" pitchFamily="34" charset="0"/>
              </a:rPr>
              <a:t>1986. </a:t>
            </a:r>
            <a:r>
              <a:rPr lang="en-US" dirty="0">
                <a:solidFill>
                  <a:schemeClr val="tx1"/>
                </a:solidFill>
                <a:latin typeface="Arial" panose="020B0604020202020204" pitchFamily="34" charset="0"/>
                <a:ea typeface="Calibri" pitchFamily="34" charset="0"/>
                <a:cs typeface="Arial" panose="020B0604020202020204" pitchFamily="34" charset="0"/>
              </a:rPr>
              <a:t>The structure runs along the banks of the Schuylkill River and carries </a:t>
            </a:r>
            <a:r>
              <a:rPr lang="en-US" dirty="0" smtClean="0">
                <a:solidFill>
                  <a:schemeClr val="tx1"/>
                </a:solidFill>
                <a:latin typeface="Arial" panose="020B0604020202020204" pitchFamily="34" charset="0"/>
                <a:ea typeface="Calibri" pitchFamily="34" charset="0"/>
                <a:cs typeface="Arial" panose="020B0604020202020204" pitchFamily="34" charset="0"/>
              </a:rPr>
              <a:t>a </a:t>
            </a:r>
            <a:r>
              <a:rPr lang="en-US" dirty="0">
                <a:solidFill>
                  <a:schemeClr val="tx1"/>
                </a:solidFill>
                <a:latin typeface="Arial" panose="020B0604020202020204" pitchFamily="34" charset="0"/>
                <a:ea typeface="Calibri" pitchFamily="34" charset="0"/>
                <a:cs typeface="Arial" panose="020B0604020202020204" pitchFamily="34" charset="0"/>
              </a:rPr>
              <a:t>total of four lanes of traffic. </a:t>
            </a:r>
            <a:endParaRPr lang="en-US" dirty="0">
              <a:solidFill>
                <a:schemeClr val="tx1"/>
              </a:solidFill>
              <a:latin typeface="Arial" pitchFamily="34" charset="0"/>
              <a:cs typeface="Arial" pitchFamily="34" charset="0"/>
            </a:endParaRPr>
          </a:p>
          <a:p>
            <a:pPr lvl="0" eaLnBrk="0" fontAlgn="base" hangingPunct="0">
              <a:spcBef>
                <a:spcPct val="0"/>
              </a:spcBef>
              <a:spcAft>
                <a:spcPct val="0"/>
              </a:spcAft>
            </a:pPr>
            <a:r>
              <a:rPr lang="en-US" dirty="0" smtClean="0">
                <a:solidFill>
                  <a:schemeClr val="tx1"/>
                </a:solidFill>
                <a:latin typeface="Arial" panose="020B0604020202020204" pitchFamily="34" charset="0"/>
                <a:ea typeface="Calibri" pitchFamily="34" charset="0"/>
                <a:cs typeface="Arial" panose="020B0604020202020204" pitchFamily="34" charset="0"/>
              </a:rPr>
              <a:t>The </a:t>
            </a:r>
            <a:r>
              <a:rPr lang="en-US" dirty="0">
                <a:solidFill>
                  <a:schemeClr val="tx1"/>
                </a:solidFill>
                <a:latin typeface="Arial" panose="020B0604020202020204" pitchFamily="34" charset="0"/>
                <a:ea typeface="Calibri" pitchFamily="34" charset="0"/>
                <a:cs typeface="Arial" panose="020B0604020202020204" pitchFamily="34" charset="0"/>
              </a:rPr>
              <a:t>bridge is located on a major highway and carries more than 57,000 vehicles a day with 4% truck traffic. </a:t>
            </a:r>
            <a:endParaRPr lang="en-US" dirty="0">
              <a:solidFill>
                <a:schemeClr val="tx1"/>
              </a:solidFill>
              <a:latin typeface="Arial" pitchFamily="34" charset="0"/>
              <a:cs typeface="Arial" pitchFamily="34" charset="0"/>
            </a:endParaRPr>
          </a:p>
        </p:txBody>
      </p:sp>
      <p:sp>
        <p:nvSpPr>
          <p:cNvPr id="2" name="Rectangle 1"/>
          <p:cNvSpPr/>
          <p:nvPr/>
        </p:nvSpPr>
        <p:spPr>
          <a:xfrm>
            <a:off x="4828562" y="5909279"/>
            <a:ext cx="59436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dirty="0">
                <a:solidFill>
                  <a:schemeClr val="tx1"/>
                </a:solidFill>
                <a:latin typeface="Arial" panose="020B0604020202020204" pitchFamily="34" charset="0"/>
                <a:ea typeface="Calibri" pitchFamily="34" charset="0"/>
                <a:cs typeface="Arial" panose="020B0604020202020204" pitchFamily="34" charset="0"/>
              </a:rPr>
              <a:t>Bridge users have reported experiencing unusually high levels of vibration while on the structure.</a:t>
            </a:r>
          </a:p>
        </p:txBody>
      </p:sp>
    </p:spTree>
    <p:extLst>
      <p:ext uri="{BB962C8B-B14F-4D97-AF65-F5344CB8AC3E}">
        <p14:creationId xmlns:p14="http://schemas.microsoft.com/office/powerpoint/2010/main" val="4008380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288" y="1002273"/>
            <a:ext cx="10162995" cy="5863267"/>
          </a:xfrm>
          <a:prstGeom prst="rect">
            <a:avLst/>
          </a:prstGeom>
        </p:spPr>
      </p:pic>
      <p:sp>
        <p:nvSpPr>
          <p:cNvPr id="4" name="Rectangle 3"/>
          <p:cNvSpPr/>
          <p:nvPr/>
        </p:nvSpPr>
        <p:spPr>
          <a:xfrm>
            <a:off x="252917" y="122194"/>
            <a:ext cx="4568751"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Field</a:t>
            </a:r>
          </a:p>
        </p:txBody>
      </p:sp>
      <p:sp>
        <p:nvSpPr>
          <p:cNvPr id="5" name="Rectangle 4"/>
          <p:cNvSpPr/>
          <p:nvPr/>
        </p:nvSpPr>
        <p:spPr>
          <a:xfrm>
            <a:off x="1341323" y="632940"/>
            <a:ext cx="5053628" cy="369332"/>
          </a:xfrm>
          <a:prstGeom prst="rect">
            <a:avLst/>
          </a:prstGeom>
        </p:spPr>
        <p:txBody>
          <a:bodyPr wrap="non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sp>
        <p:nvSpPr>
          <p:cNvPr id="9" name="Rounded Rectangle 8"/>
          <p:cNvSpPr/>
          <p:nvPr/>
        </p:nvSpPr>
        <p:spPr>
          <a:xfrm>
            <a:off x="5100409" y="4507269"/>
            <a:ext cx="968058" cy="347022"/>
          </a:xfrm>
          <a:prstGeom prst="roundRect">
            <a:avLst/>
          </a:prstGeom>
          <a:solidFill>
            <a:schemeClr val="bg1">
              <a:alpha val="1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0" name="Rectangle 9"/>
          <p:cNvSpPr/>
          <p:nvPr/>
        </p:nvSpPr>
        <p:spPr>
          <a:xfrm>
            <a:off x="5080544" y="4490469"/>
            <a:ext cx="1012018" cy="36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Girder 10</a:t>
            </a:r>
            <a:endParaRPr lang="en-US" sz="1400" dirty="0">
              <a:solidFill>
                <a:schemeClr val="tx1"/>
              </a:solidFill>
              <a:latin typeface="Arial" panose="020B0604020202020204" pitchFamily="34" charset="0"/>
              <a:cs typeface="Arial" panose="020B0604020202020204" pitchFamily="34" charset="0"/>
            </a:endParaRPr>
          </a:p>
        </p:txBody>
      </p:sp>
      <p:sp>
        <p:nvSpPr>
          <p:cNvPr id="11" name="Rounded Rectangle 10"/>
          <p:cNvSpPr/>
          <p:nvPr/>
        </p:nvSpPr>
        <p:spPr>
          <a:xfrm>
            <a:off x="6791123" y="4174535"/>
            <a:ext cx="968058" cy="347022"/>
          </a:xfrm>
          <a:prstGeom prst="roundRect">
            <a:avLst/>
          </a:prstGeom>
          <a:solidFill>
            <a:schemeClr val="bg1">
              <a:alpha val="1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2" name="Rectangle 11"/>
          <p:cNvSpPr/>
          <p:nvPr/>
        </p:nvSpPr>
        <p:spPr>
          <a:xfrm>
            <a:off x="6803386" y="4157735"/>
            <a:ext cx="1012018" cy="36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Girder 9</a:t>
            </a:r>
            <a:endParaRPr lang="en-US" sz="1400" dirty="0">
              <a:solidFill>
                <a:schemeClr val="tx1"/>
              </a:solidFill>
              <a:latin typeface="Arial" panose="020B0604020202020204" pitchFamily="34" charset="0"/>
              <a:cs typeface="Arial" panose="020B0604020202020204" pitchFamily="34" charset="0"/>
            </a:endParaRPr>
          </a:p>
        </p:txBody>
      </p:sp>
      <p:sp>
        <p:nvSpPr>
          <p:cNvPr id="13" name="Rounded Rectangle 12"/>
          <p:cNvSpPr/>
          <p:nvPr/>
        </p:nvSpPr>
        <p:spPr>
          <a:xfrm>
            <a:off x="8093910" y="3427476"/>
            <a:ext cx="968058" cy="347022"/>
          </a:xfrm>
          <a:prstGeom prst="roundRect">
            <a:avLst/>
          </a:prstGeom>
          <a:solidFill>
            <a:schemeClr val="bg1">
              <a:alpha val="1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4" name="Rectangle 13"/>
          <p:cNvSpPr/>
          <p:nvPr/>
        </p:nvSpPr>
        <p:spPr>
          <a:xfrm>
            <a:off x="8066435" y="3410940"/>
            <a:ext cx="1012018" cy="36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Girder 8</a:t>
            </a:r>
            <a:endParaRPr lang="en-US" sz="1400" dirty="0">
              <a:solidFill>
                <a:schemeClr val="tx1"/>
              </a:solidFill>
              <a:latin typeface="Arial" panose="020B0604020202020204" pitchFamily="34" charset="0"/>
              <a:cs typeface="Arial" panose="020B0604020202020204" pitchFamily="34" charset="0"/>
            </a:endParaRPr>
          </a:p>
        </p:txBody>
      </p:sp>
      <p:sp>
        <p:nvSpPr>
          <p:cNvPr id="15" name="Rounded Rectangle 14"/>
          <p:cNvSpPr/>
          <p:nvPr/>
        </p:nvSpPr>
        <p:spPr>
          <a:xfrm>
            <a:off x="9943369" y="2484382"/>
            <a:ext cx="968058" cy="347022"/>
          </a:xfrm>
          <a:prstGeom prst="roundRect">
            <a:avLst/>
          </a:prstGeom>
          <a:solidFill>
            <a:schemeClr val="bg1">
              <a:alpha val="1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6" name="Rectangle 15"/>
          <p:cNvSpPr/>
          <p:nvPr/>
        </p:nvSpPr>
        <p:spPr>
          <a:xfrm>
            <a:off x="9955632" y="2467582"/>
            <a:ext cx="1012018" cy="363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anose="020B0604020202020204" pitchFamily="34" charset="0"/>
                <a:cs typeface="Arial" panose="020B0604020202020204" pitchFamily="34" charset="0"/>
              </a:rPr>
              <a:t>Girder 1</a:t>
            </a:r>
            <a:endParaRPr lang="en-US" sz="1400" dirty="0">
              <a:solidFill>
                <a:schemeClr val="tx1"/>
              </a:solidFill>
              <a:latin typeface="Arial" panose="020B0604020202020204" pitchFamily="34" charset="0"/>
              <a:cs typeface="Arial" panose="020B0604020202020204" pitchFamily="34" charset="0"/>
            </a:endParaRPr>
          </a:p>
        </p:txBody>
      </p:sp>
      <p:cxnSp>
        <p:nvCxnSpPr>
          <p:cNvPr id="17" name="Straight Connector 16"/>
          <p:cNvCxnSpPr/>
          <p:nvPr/>
        </p:nvCxnSpPr>
        <p:spPr>
          <a:xfrm flipV="1">
            <a:off x="5432310" y="3984011"/>
            <a:ext cx="1" cy="523259"/>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987803" y="3975448"/>
            <a:ext cx="444506"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285766" y="3297051"/>
            <a:ext cx="0" cy="87748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847186" y="3297051"/>
            <a:ext cx="444506"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0"/>
          </p:cNvCxnSpPr>
          <p:nvPr/>
        </p:nvCxnSpPr>
        <p:spPr>
          <a:xfrm flipV="1">
            <a:off x="8577939" y="2832990"/>
            <a:ext cx="0" cy="59448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7893833" y="2831404"/>
            <a:ext cx="693496" cy="126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0459526" y="1904648"/>
            <a:ext cx="0" cy="57973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0128891" y="1904648"/>
            <a:ext cx="332749" cy="1"/>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4"/>
          <p:cNvSpPr>
            <a:spLocks noChangeArrowheads="1"/>
          </p:cNvSpPr>
          <p:nvPr/>
        </p:nvSpPr>
        <p:spPr bwMode="auto">
          <a:xfrm>
            <a:off x="1075777" y="1159293"/>
            <a:ext cx="5266520"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anose="020B0604020202020204" pitchFamily="34" charset="0"/>
                <a:ea typeface="Calibri" pitchFamily="34" charset="0"/>
                <a:cs typeface="Arial" panose="020B0604020202020204" pitchFamily="34" charset="0"/>
              </a:rPr>
              <a:t>Superstructure: </a:t>
            </a:r>
            <a:r>
              <a:rPr kumimoji="0" lang="en-US" b="0" i="0" u="none" strike="noStrike" cap="none" normalizeH="0" baseline="0" dirty="0" smtClean="0">
                <a:ln>
                  <a:noFill/>
                </a:ln>
                <a:solidFill>
                  <a:schemeClr val="tx1"/>
                </a:solidFill>
                <a:effectLst/>
                <a:latin typeface="Arial" panose="020B0604020202020204" pitchFamily="34" charset="0"/>
                <a:ea typeface="Calibri" pitchFamily="34" charset="0"/>
                <a:cs typeface="Arial" panose="020B0604020202020204" pitchFamily="34" charset="0"/>
              </a:rPr>
              <a:t>The structural type is </a:t>
            </a:r>
            <a:r>
              <a:rPr kumimoji="0" lang="en-US" b="0" i="0" u="none" strike="noStrike" cap="none" normalizeH="0" baseline="0" dirty="0" smtClean="0">
                <a:ln>
                  <a:noFill/>
                </a:ln>
                <a:solidFill>
                  <a:srgbClr val="FFC000"/>
                </a:solidFill>
                <a:effectLst/>
                <a:latin typeface="Arial" panose="020B0604020202020204" pitchFamily="34" charset="0"/>
                <a:ea typeface="Calibri" pitchFamily="34" charset="0"/>
                <a:cs typeface="Arial" panose="020B0604020202020204" pitchFamily="34" charset="0"/>
              </a:rPr>
              <a:t>steel multi-girder</a:t>
            </a:r>
            <a:r>
              <a:rPr kumimoji="0" lang="en-US" b="0" i="0" u="none" strike="noStrike" cap="none" normalizeH="0" baseline="0" dirty="0" smtClean="0">
                <a:ln>
                  <a:noFill/>
                </a:ln>
                <a:solidFill>
                  <a:schemeClr val="tx1"/>
                </a:solidFill>
                <a:effectLst/>
                <a:latin typeface="Arial" panose="020B0604020202020204" pitchFamily="34" charset="0"/>
                <a:ea typeface="Calibri" pitchFamily="34" charset="0"/>
                <a:cs typeface="Arial" panose="020B0604020202020204" pitchFamily="34" charset="0"/>
              </a:rPr>
              <a:t>. Eight girders run longitudinally, </a:t>
            </a:r>
            <a:r>
              <a:rPr kumimoji="0" lang="en-US" b="0" i="0" u="none" strike="noStrike" cap="none" normalizeH="0" baseline="0" dirty="0" smtClean="0">
                <a:ln>
                  <a:noFill/>
                </a:ln>
                <a:solidFill>
                  <a:srgbClr val="FFC000"/>
                </a:solidFill>
                <a:effectLst/>
                <a:latin typeface="Arial" panose="020B0604020202020204" pitchFamily="34" charset="0"/>
                <a:ea typeface="Calibri" pitchFamily="34" charset="0"/>
                <a:cs typeface="Arial" panose="020B0604020202020204" pitchFamily="34" charset="0"/>
              </a:rPr>
              <a:t>resting on steel box girders</a:t>
            </a:r>
            <a:r>
              <a:rPr kumimoji="0" lang="en-US" b="0" i="0" u="none" strike="noStrike" cap="none" normalizeH="0" baseline="0" dirty="0" smtClean="0">
                <a:ln>
                  <a:noFill/>
                </a:ln>
                <a:solidFill>
                  <a:schemeClr val="tx1"/>
                </a:solidFill>
                <a:effectLst/>
                <a:latin typeface="Arial" panose="020B0604020202020204" pitchFamily="34" charset="0"/>
                <a:ea typeface="Calibri" pitchFamily="34" charset="0"/>
                <a:cs typeface="Arial" panose="020B0604020202020204" pitchFamily="34" charset="0"/>
              </a:rPr>
              <a:t> that span transversely and are supported by the concrete piers. A </a:t>
            </a:r>
            <a:r>
              <a:rPr kumimoji="0" lang="en-US" b="0" i="0" u="none" strike="noStrike" cap="none" normalizeH="0" baseline="0" dirty="0" smtClean="0">
                <a:ln>
                  <a:noFill/>
                </a:ln>
                <a:solidFill>
                  <a:srgbClr val="FFC000"/>
                </a:solidFill>
                <a:effectLst/>
                <a:latin typeface="Arial" panose="020B0604020202020204" pitchFamily="34" charset="0"/>
                <a:ea typeface="Calibri" pitchFamily="34" charset="0"/>
                <a:cs typeface="Arial" panose="020B0604020202020204" pitchFamily="34" charset="0"/>
              </a:rPr>
              <a:t>reinforced concrete composite deck </a:t>
            </a:r>
            <a:r>
              <a:rPr kumimoji="0" lang="en-US" b="0" i="0" u="none" strike="noStrike" cap="none" normalizeH="0" baseline="0" dirty="0" smtClean="0">
                <a:ln>
                  <a:noFill/>
                </a:ln>
                <a:solidFill>
                  <a:schemeClr val="tx1"/>
                </a:solidFill>
                <a:effectLst/>
                <a:latin typeface="Arial" panose="020B0604020202020204" pitchFamily="34" charset="0"/>
                <a:ea typeface="Calibri" pitchFamily="34" charset="0"/>
                <a:cs typeface="Arial" panose="020B0604020202020204" pitchFamily="34" charset="0"/>
              </a:rPr>
              <a:t>was cast in place, with a “raked” finish and no overlay. </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31" name="Rectangle 30"/>
          <p:cNvSpPr/>
          <p:nvPr/>
        </p:nvSpPr>
        <p:spPr>
          <a:xfrm>
            <a:off x="5239129" y="5032303"/>
            <a:ext cx="5943600" cy="1754326"/>
          </a:xfrm>
          <a:prstGeom prst="rect">
            <a:avLst/>
          </a:prstGeom>
        </p:spPr>
        <p:txBody>
          <a:bodyPr>
            <a:spAutoFit/>
          </a:bodyPr>
          <a:lstStyle/>
          <a:p>
            <a:pPr lvl="0" fontAlgn="base">
              <a:spcBef>
                <a:spcPct val="0"/>
              </a:spcBef>
              <a:spcAft>
                <a:spcPct val="0"/>
              </a:spcAft>
            </a:pPr>
            <a:r>
              <a:rPr lang="en-US" dirty="0">
                <a:latin typeface="Arial" panose="020B0604020202020204" pitchFamily="34" charset="0"/>
                <a:ea typeface="Calibri" pitchFamily="34" charset="0"/>
                <a:cs typeface="Arial" panose="020B0604020202020204" pitchFamily="34" charset="0"/>
              </a:rPr>
              <a:t>There is no skew. The bridge has eleven spans. The </a:t>
            </a:r>
            <a:r>
              <a:rPr lang="en-US" dirty="0">
                <a:solidFill>
                  <a:srgbClr val="FFC000"/>
                </a:solidFill>
                <a:latin typeface="Arial" panose="020B0604020202020204" pitchFamily="34" charset="0"/>
                <a:ea typeface="Calibri" pitchFamily="34" charset="0"/>
                <a:cs typeface="Arial" panose="020B0604020202020204" pitchFamily="34" charset="0"/>
              </a:rPr>
              <a:t>maximum span length  is  140’-0”</a:t>
            </a:r>
            <a:r>
              <a:rPr lang="en-US" dirty="0">
                <a:latin typeface="Arial" panose="020B0604020202020204" pitchFamily="34" charset="0"/>
                <a:ea typeface="Calibri" pitchFamily="34" charset="0"/>
                <a:cs typeface="Arial" panose="020B0604020202020204" pitchFamily="34" charset="0"/>
              </a:rPr>
              <a:t>.  The  out-to-out  </a:t>
            </a:r>
            <a:r>
              <a:rPr lang="en-US" dirty="0">
                <a:solidFill>
                  <a:srgbClr val="FFC000"/>
                </a:solidFill>
                <a:latin typeface="Arial" panose="020B0604020202020204" pitchFamily="34" charset="0"/>
                <a:ea typeface="Calibri" pitchFamily="34" charset="0"/>
                <a:cs typeface="Arial" panose="020B0604020202020204" pitchFamily="34" charset="0"/>
              </a:rPr>
              <a:t>width  is  76’-6”</a:t>
            </a:r>
            <a:r>
              <a:rPr lang="en-US" dirty="0">
                <a:latin typeface="Arial" panose="020B0604020202020204" pitchFamily="34" charset="0"/>
                <a:ea typeface="Calibri" pitchFamily="34" charset="0"/>
                <a:cs typeface="Arial" panose="020B0604020202020204" pitchFamily="34" charset="0"/>
              </a:rPr>
              <a:t>.  Three spans are simply supported, while the remaining eight are two-span continuous. Each span has five interior rows of X-framed diaphragms and chevron diaphragms over the piers.</a:t>
            </a:r>
            <a:endParaRPr lang="en-US" dirty="0">
              <a:latin typeface="Arial" pitchFamily="34" charset="0"/>
              <a:cs typeface="Arial" pitchFamily="34" charset="0"/>
            </a:endParaRPr>
          </a:p>
        </p:txBody>
      </p:sp>
      <p:sp>
        <p:nvSpPr>
          <p:cNvPr id="32" name="Rounded Rectangle 31"/>
          <p:cNvSpPr/>
          <p:nvPr/>
        </p:nvSpPr>
        <p:spPr>
          <a:xfrm>
            <a:off x="1096243" y="1143686"/>
            <a:ext cx="5172368" cy="1783339"/>
          </a:xfrm>
          <a:prstGeom prst="roundRect">
            <a:avLst/>
          </a:prstGeom>
          <a:solidFill>
            <a:schemeClr val="bg1">
              <a:alpha val="1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33" name="Rounded Rectangle 32"/>
          <p:cNvSpPr/>
          <p:nvPr/>
        </p:nvSpPr>
        <p:spPr>
          <a:xfrm>
            <a:off x="5200649" y="4977486"/>
            <a:ext cx="5827724" cy="1783339"/>
          </a:xfrm>
          <a:prstGeom prst="roundRect">
            <a:avLst/>
          </a:prstGeom>
          <a:solidFill>
            <a:schemeClr val="bg1">
              <a:alpha val="1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1559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64" y="939912"/>
            <a:ext cx="10039297" cy="5861304"/>
          </a:xfrm>
          <a:prstGeom prst="rect">
            <a:avLst/>
          </a:prstGeom>
        </p:spPr>
      </p:pic>
      <p:sp>
        <p:nvSpPr>
          <p:cNvPr id="12" name="Rounded Rectangle 11"/>
          <p:cNvSpPr/>
          <p:nvPr/>
        </p:nvSpPr>
        <p:spPr>
          <a:xfrm>
            <a:off x="4938420" y="1187399"/>
            <a:ext cx="5827724" cy="1608994"/>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9" name="Rectangle 3"/>
          <p:cNvSpPr>
            <a:spLocks noChangeArrowheads="1"/>
          </p:cNvSpPr>
          <p:nvPr/>
        </p:nvSpPr>
        <p:spPr bwMode="auto">
          <a:xfrm>
            <a:off x="4980876" y="1114216"/>
            <a:ext cx="5764041"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effectLst/>
                <a:latin typeface="Arial" panose="020B0604020202020204" pitchFamily="34" charset="0"/>
                <a:ea typeface="Calibri" pitchFamily="34" charset="0"/>
                <a:cs typeface="Arial" panose="020B0604020202020204" pitchFamily="34" charset="0"/>
              </a:rPr>
              <a:t>Substructure and Bearings: </a:t>
            </a:r>
            <a:r>
              <a:rPr kumimoji="0" lang="en-US" b="0" i="0" u="none" strike="noStrike" cap="none" normalizeH="0" baseline="0" dirty="0" smtClean="0">
                <a:ln>
                  <a:noFill/>
                </a:ln>
                <a:effectLst/>
                <a:latin typeface="Arial" panose="020B0604020202020204" pitchFamily="34" charset="0"/>
                <a:ea typeface="Calibri" pitchFamily="34" charset="0"/>
                <a:cs typeface="Arial" panose="020B0604020202020204" pitchFamily="34" charset="0"/>
              </a:rPr>
              <a:t>The concrete piers and abutments were constructed in 1952 and are all that remains of the original structure. They are supported by driven piles. Elastomeric bearing pads are installed on top of the piers and support the transverse box girders.</a:t>
            </a:r>
            <a:endParaRPr kumimoji="0" lang="en-US" b="0" i="0" u="none" strike="noStrike" cap="none" normalizeH="0" baseline="0" dirty="0" smtClean="0">
              <a:ln>
                <a:noFill/>
              </a:ln>
              <a:effectLst/>
              <a:latin typeface="Arial" pitchFamily="34" charset="0"/>
              <a:cs typeface="Arial" pitchFamily="34" charset="0"/>
            </a:endParaRPr>
          </a:p>
        </p:txBody>
      </p:sp>
      <p:sp>
        <p:nvSpPr>
          <p:cNvPr id="10" name="Rectangle 9"/>
          <p:cNvSpPr/>
          <p:nvPr/>
        </p:nvSpPr>
        <p:spPr>
          <a:xfrm>
            <a:off x="252917" y="122194"/>
            <a:ext cx="4568751"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Field</a:t>
            </a:r>
          </a:p>
        </p:txBody>
      </p:sp>
      <p:sp>
        <p:nvSpPr>
          <p:cNvPr id="11" name="Rectangle 10"/>
          <p:cNvSpPr/>
          <p:nvPr/>
        </p:nvSpPr>
        <p:spPr>
          <a:xfrm>
            <a:off x="736351" y="567624"/>
            <a:ext cx="5053628" cy="369332"/>
          </a:xfrm>
          <a:prstGeom prst="rect">
            <a:avLst/>
          </a:prstGeom>
        </p:spPr>
        <p:txBody>
          <a:bodyPr wrap="non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6116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1947473" y="5381562"/>
            <a:ext cx="4172577" cy="1380443"/>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33" name="Content Placeholder 11"/>
          <p:cNvSpPr txBox="1">
            <a:spLocks/>
          </p:cNvSpPr>
          <p:nvPr/>
        </p:nvSpPr>
        <p:spPr>
          <a:xfrm>
            <a:off x="2366863" y="5403864"/>
            <a:ext cx="3747119" cy="145413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chemeClr val="tx1"/>
                </a:solidFill>
                <a:latin typeface="Arial" panose="020B0604020202020204" pitchFamily="34" charset="0"/>
                <a:cs typeface="Arial" panose="020B0604020202020204" pitchFamily="34" charset="0"/>
              </a:rPr>
              <a:t>INSTRUMENTATION PLAN</a:t>
            </a:r>
          </a:p>
          <a:p>
            <a:pPr marL="457200" indent="-457200" algn="l">
              <a:buFont typeface="Arial" panose="020B0604020202020204" pitchFamily="34" charset="0"/>
              <a:buChar char="•"/>
            </a:pPr>
            <a:r>
              <a:rPr lang="en-US" sz="1800" dirty="0" smtClean="0">
                <a:solidFill>
                  <a:schemeClr val="tx1"/>
                </a:solidFill>
                <a:latin typeface="Arial" panose="020B0604020202020204" pitchFamily="34" charset="0"/>
                <a:cs typeface="Arial" panose="020B0604020202020204" pitchFamily="34" charset="0"/>
              </a:rPr>
              <a:t>30 </a:t>
            </a:r>
            <a:r>
              <a:rPr lang="en-US" sz="1800" dirty="0">
                <a:solidFill>
                  <a:schemeClr val="tx1"/>
                </a:solidFill>
                <a:latin typeface="Arial" panose="020B0604020202020204" pitchFamily="34" charset="0"/>
                <a:cs typeface="Arial" panose="020B0604020202020204" pitchFamily="34" charset="0"/>
              </a:rPr>
              <a:t>Accelerometers</a:t>
            </a:r>
          </a:p>
          <a:p>
            <a:pPr marL="457200" indent="-457200" algn="l">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12 Strain Gauges</a:t>
            </a:r>
          </a:p>
          <a:p>
            <a:pPr marL="457200" indent="-457200" algn="l">
              <a:buFont typeface="Arial" panose="020B0604020202020204" pitchFamily="34" charset="0"/>
              <a:buChar char="•"/>
            </a:pPr>
            <a:r>
              <a:rPr lang="en-US" sz="1800" dirty="0" smtClean="0">
                <a:solidFill>
                  <a:schemeClr val="tx1"/>
                </a:solidFill>
                <a:latin typeface="Arial" panose="020B0604020202020204" pitchFamily="34" charset="0"/>
                <a:cs typeface="Arial" panose="020B0604020202020204" pitchFamily="34" charset="0"/>
              </a:rPr>
              <a:t>24 </a:t>
            </a:r>
            <a:r>
              <a:rPr lang="en-US" sz="1800" dirty="0">
                <a:solidFill>
                  <a:schemeClr val="tx1"/>
                </a:solidFill>
                <a:latin typeface="Arial" panose="020B0604020202020204" pitchFamily="34" charset="0"/>
                <a:cs typeface="Arial" panose="020B0604020202020204" pitchFamily="34" charset="0"/>
              </a:rPr>
              <a:t>hours of </a:t>
            </a:r>
            <a:r>
              <a:rPr lang="en-US" sz="1800" dirty="0" smtClean="0">
                <a:solidFill>
                  <a:schemeClr val="tx1"/>
                </a:solidFill>
                <a:latin typeface="Arial" panose="020B0604020202020204" pitchFamily="34" charset="0"/>
                <a:cs typeface="Arial" panose="020B0604020202020204" pitchFamily="34" charset="0"/>
              </a:rPr>
              <a:t>data collected</a:t>
            </a:r>
            <a:endParaRPr lang="en-US" sz="1800" dirty="0">
              <a:solidFill>
                <a:schemeClr val="tx1"/>
              </a:solidFill>
              <a:latin typeface="Arial" panose="020B0604020202020204" pitchFamily="34" charset="0"/>
              <a:cs typeface="Arial" panose="020B0604020202020204" pitchFamily="34" charset="0"/>
            </a:endParaRPr>
          </a:p>
        </p:txBody>
      </p:sp>
      <p:sp>
        <p:nvSpPr>
          <p:cNvPr id="10" name="Rectangle 9"/>
          <p:cNvSpPr/>
          <p:nvPr/>
        </p:nvSpPr>
        <p:spPr>
          <a:xfrm>
            <a:off x="252917" y="122194"/>
            <a:ext cx="4568751"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Field</a:t>
            </a:r>
          </a:p>
        </p:txBody>
      </p:sp>
      <p:sp>
        <p:nvSpPr>
          <p:cNvPr id="11" name="Rectangle 10"/>
          <p:cNvSpPr/>
          <p:nvPr/>
        </p:nvSpPr>
        <p:spPr>
          <a:xfrm>
            <a:off x="1001686" y="567624"/>
            <a:ext cx="5053628" cy="369332"/>
          </a:xfrm>
          <a:prstGeom prst="rect">
            <a:avLst/>
          </a:prstGeom>
        </p:spPr>
        <p:txBody>
          <a:bodyPr wrap="non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pic>
        <p:nvPicPr>
          <p:cNvPr id="28" name="Picture 27"/>
          <p:cNvPicPr>
            <a:picLocks noChangeAspect="1"/>
          </p:cNvPicPr>
          <p:nvPr/>
        </p:nvPicPr>
        <p:blipFill rotWithShape="1">
          <a:blip r:embed="rId2" cstate="print">
            <a:extLst>
              <a:ext uri="{28A0092B-C50C-407E-A947-70E740481C1C}">
                <a14:useLocalDpi xmlns:a14="http://schemas.microsoft.com/office/drawing/2010/main" val="0"/>
              </a:ext>
            </a:extLst>
          </a:blip>
          <a:srcRect b="10691"/>
          <a:stretch/>
        </p:blipFill>
        <p:spPr>
          <a:xfrm>
            <a:off x="6219432" y="931070"/>
            <a:ext cx="3580709" cy="5830934"/>
          </a:xfrm>
          <a:prstGeom prst="rect">
            <a:avLst/>
          </a:prstGeom>
          <a:ln>
            <a:noFill/>
          </a:ln>
          <a:effectLst>
            <a:outerShdw blurRad="292100" dist="139700" dir="2700000" algn="tl" rotWithShape="0">
              <a:srgbClr val="333333">
                <a:alpha val="65000"/>
              </a:srgbClr>
            </a:outerShdw>
          </a:effectLst>
        </p:spPr>
      </p:pic>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t="2962" b="20000"/>
          <a:stretch/>
        </p:blipFill>
        <p:spPr>
          <a:xfrm>
            <a:off x="1947473" y="3472558"/>
            <a:ext cx="4172578" cy="185135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7473" y="946407"/>
            <a:ext cx="4172577" cy="2372245"/>
          </a:xfrm>
          <a:prstGeom prst="rect">
            <a:avLst/>
          </a:prstGeom>
        </p:spPr>
      </p:pic>
    </p:spTree>
    <p:extLst>
      <p:ext uri="{BB962C8B-B14F-4D97-AF65-F5344CB8AC3E}">
        <p14:creationId xmlns:p14="http://schemas.microsoft.com/office/powerpoint/2010/main" val="2979105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6788" y="122195"/>
            <a:ext cx="11477371" cy="6476997"/>
            <a:chOff x="68500" y="122194"/>
            <a:chExt cx="11771663" cy="6476997"/>
          </a:xfrm>
        </p:grpSpPr>
        <p:sp>
          <p:nvSpPr>
            <p:cNvPr id="46" name="Rounded Rectangle 45"/>
            <p:cNvSpPr/>
            <p:nvPr/>
          </p:nvSpPr>
          <p:spPr>
            <a:xfrm>
              <a:off x="68500" y="2884673"/>
              <a:ext cx="3577117" cy="831467"/>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grpSp>
          <p:nvGrpSpPr>
            <p:cNvPr id="80" name="Group 79"/>
            <p:cNvGrpSpPr/>
            <p:nvPr/>
          </p:nvGrpSpPr>
          <p:grpSpPr>
            <a:xfrm>
              <a:off x="3783771" y="1380124"/>
              <a:ext cx="5350051" cy="2708316"/>
              <a:chOff x="593549" y="1219200"/>
              <a:chExt cx="5350051" cy="2708316"/>
            </a:xfrm>
          </p:grpSpPr>
          <p:sp>
            <p:nvSpPr>
              <p:cNvPr id="82" name="Rectangle 81"/>
              <p:cNvSpPr/>
              <p:nvPr/>
            </p:nvSpPr>
            <p:spPr>
              <a:xfrm>
                <a:off x="654280" y="1525448"/>
                <a:ext cx="5220424" cy="1988864"/>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593549" y="1480180"/>
                <a:ext cx="235685" cy="2082286"/>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162516" y="1480180"/>
                <a:ext cx="235685" cy="2082286"/>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5707915" y="1480180"/>
                <a:ext cx="235685" cy="2082286"/>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42031" y="1570714"/>
                <a:ext cx="5090797" cy="81481"/>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742031" y="3381399"/>
                <a:ext cx="5090797" cy="81481"/>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734960" y="1845204"/>
                <a:ext cx="5090797" cy="81481"/>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34960" y="2389542"/>
                <a:ext cx="5090797" cy="81481"/>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734960" y="2116808"/>
                <a:ext cx="5090797" cy="81481"/>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734960" y="2577400"/>
                <a:ext cx="5090797" cy="81481"/>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34960" y="2849003"/>
                <a:ext cx="5090797" cy="81481"/>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34960" y="3121737"/>
                <a:ext cx="5090797" cy="81481"/>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1365418" y="1422250"/>
                <a:ext cx="0" cy="22155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177600" y="3528399"/>
                <a:ext cx="375636" cy="246221"/>
              </a:xfrm>
              <a:prstGeom prst="rect">
                <a:avLst/>
              </a:prstGeom>
              <a:noFill/>
            </p:spPr>
            <p:txBody>
              <a:bodyPr wrap="square" rtlCol="0">
                <a:spAutoFit/>
              </a:bodyPr>
              <a:lstStyle/>
              <a:p>
                <a:r>
                  <a:rPr lang="en-US" sz="1000" dirty="0"/>
                  <a:t>1/4</a:t>
                </a:r>
              </a:p>
            </p:txBody>
          </p:sp>
          <p:cxnSp>
            <p:nvCxnSpPr>
              <p:cNvPr id="96" name="Straight Connector 95"/>
              <p:cNvCxnSpPr/>
              <p:nvPr/>
            </p:nvCxnSpPr>
            <p:spPr>
              <a:xfrm>
                <a:off x="2000193" y="1421257"/>
                <a:ext cx="0" cy="22155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786208" y="3527406"/>
                <a:ext cx="662640" cy="400110"/>
              </a:xfrm>
              <a:prstGeom prst="rect">
                <a:avLst/>
              </a:prstGeom>
              <a:noFill/>
            </p:spPr>
            <p:txBody>
              <a:bodyPr wrap="square" rtlCol="0">
                <a:spAutoFit/>
              </a:bodyPr>
              <a:lstStyle/>
              <a:p>
                <a:r>
                  <a:rPr lang="en-US" sz="1000" dirty="0"/>
                  <a:t>Mid-span</a:t>
                </a:r>
              </a:p>
            </p:txBody>
          </p:sp>
          <p:cxnSp>
            <p:nvCxnSpPr>
              <p:cNvPr id="98" name="Straight Connector 97"/>
              <p:cNvCxnSpPr/>
              <p:nvPr/>
            </p:nvCxnSpPr>
            <p:spPr>
              <a:xfrm>
                <a:off x="2651523" y="1421257"/>
                <a:ext cx="0" cy="22155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2463705" y="3527406"/>
                <a:ext cx="375636" cy="246221"/>
              </a:xfrm>
              <a:prstGeom prst="rect">
                <a:avLst/>
              </a:prstGeom>
              <a:noFill/>
            </p:spPr>
            <p:txBody>
              <a:bodyPr wrap="square" rtlCol="0">
                <a:spAutoFit/>
              </a:bodyPr>
              <a:lstStyle/>
              <a:p>
                <a:r>
                  <a:rPr lang="en-US" sz="1000" dirty="0"/>
                  <a:t>3/4</a:t>
                </a:r>
              </a:p>
            </p:txBody>
          </p:sp>
          <p:cxnSp>
            <p:nvCxnSpPr>
              <p:cNvPr id="100" name="Straight Connector 99"/>
              <p:cNvCxnSpPr/>
              <p:nvPr/>
            </p:nvCxnSpPr>
            <p:spPr>
              <a:xfrm>
                <a:off x="3946958" y="1421257"/>
                <a:ext cx="0" cy="22155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759140" y="3527406"/>
                <a:ext cx="375636" cy="246221"/>
              </a:xfrm>
              <a:prstGeom prst="rect">
                <a:avLst/>
              </a:prstGeom>
              <a:noFill/>
            </p:spPr>
            <p:txBody>
              <a:bodyPr wrap="square" rtlCol="0">
                <a:spAutoFit/>
              </a:bodyPr>
              <a:lstStyle/>
              <a:p>
                <a:r>
                  <a:rPr lang="en-US" sz="1000" dirty="0"/>
                  <a:t>1/4</a:t>
                </a:r>
              </a:p>
            </p:txBody>
          </p:sp>
          <p:sp>
            <p:nvSpPr>
              <p:cNvPr id="102" name="TextBox 101"/>
              <p:cNvSpPr txBox="1"/>
              <p:nvPr/>
            </p:nvSpPr>
            <p:spPr>
              <a:xfrm>
                <a:off x="1544454" y="1219200"/>
                <a:ext cx="902842" cy="307777"/>
              </a:xfrm>
              <a:prstGeom prst="rect">
                <a:avLst/>
              </a:prstGeom>
              <a:noFill/>
            </p:spPr>
            <p:txBody>
              <a:bodyPr wrap="square" rtlCol="0">
                <a:spAutoFit/>
              </a:bodyPr>
              <a:lstStyle/>
              <a:p>
                <a:pPr algn="ctr"/>
                <a:r>
                  <a:rPr lang="en-US" sz="1400" dirty="0"/>
                  <a:t>Span  7</a:t>
                </a:r>
              </a:p>
            </p:txBody>
          </p:sp>
          <p:sp>
            <p:nvSpPr>
              <p:cNvPr id="103" name="TextBox 102"/>
              <p:cNvSpPr txBox="1"/>
              <p:nvPr/>
            </p:nvSpPr>
            <p:spPr>
              <a:xfrm>
                <a:off x="4179955" y="1219200"/>
                <a:ext cx="902842" cy="307777"/>
              </a:xfrm>
              <a:prstGeom prst="rect">
                <a:avLst/>
              </a:prstGeom>
              <a:noFill/>
            </p:spPr>
            <p:txBody>
              <a:bodyPr wrap="square" rtlCol="0">
                <a:spAutoFit/>
              </a:bodyPr>
              <a:lstStyle/>
              <a:p>
                <a:pPr algn="ctr"/>
                <a:r>
                  <a:rPr lang="en-US" sz="1400" dirty="0"/>
                  <a:t>Span  8</a:t>
                </a:r>
              </a:p>
            </p:txBody>
          </p:sp>
          <p:sp>
            <p:nvSpPr>
              <p:cNvPr id="104" name="Multiply 103"/>
              <p:cNvSpPr/>
              <p:nvPr/>
            </p:nvSpPr>
            <p:spPr>
              <a:xfrm>
                <a:off x="1925171" y="1542423"/>
                <a:ext cx="141411" cy="135802"/>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Multiply 104"/>
              <p:cNvSpPr/>
              <p:nvPr/>
            </p:nvSpPr>
            <p:spPr>
              <a:xfrm>
                <a:off x="1925170" y="2362381"/>
                <a:ext cx="141411" cy="135802"/>
              </a:xfrm>
              <a:prstGeom prst="mathMultiply">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Multiply 105"/>
              <p:cNvSpPr/>
              <p:nvPr/>
            </p:nvSpPr>
            <p:spPr>
              <a:xfrm>
                <a:off x="1925170" y="2550240"/>
                <a:ext cx="141411" cy="135802"/>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Multiply 106"/>
              <p:cNvSpPr/>
              <p:nvPr/>
            </p:nvSpPr>
            <p:spPr>
              <a:xfrm>
                <a:off x="2573304" y="2362381"/>
                <a:ext cx="141411" cy="135802"/>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3013728" y="2359632"/>
                <a:ext cx="141411" cy="135802"/>
              </a:xfrm>
              <a:prstGeom prst="mathMultiply">
                <a:avLst/>
              </a:prstGeom>
              <a:solidFill>
                <a:srgbClr val="7030A0"/>
              </a:solidFill>
              <a:ln>
                <a:solidFill>
                  <a:srgbClr val="B825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Multiply 108"/>
              <p:cNvSpPr/>
              <p:nvPr/>
            </p:nvSpPr>
            <p:spPr>
              <a:xfrm>
                <a:off x="3208378" y="2458101"/>
                <a:ext cx="141411" cy="135802"/>
              </a:xfrm>
              <a:prstGeom prst="mathMultiply">
                <a:avLst/>
              </a:prstGeom>
              <a:solidFill>
                <a:schemeClr val="accent3">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0" name="Picture 109"/>
            <p:cNvPicPr>
              <a:picLocks noChangeAspect="1"/>
            </p:cNvPicPr>
            <p:nvPr/>
          </p:nvPicPr>
          <p:blipFill rotWithShape="1">
            <a:blip r:embed="rId2" cstate="print">
              <a:extLst>
                <a:ext uri="{28A0092B-C50C-407E-A947-70E740481C1C}">
                  <a14:useLocalDpi xmlns:a14="http://schemas.microsoft.com/office/drawing/2010/main" val="0"/>
                </a:ext>
              </a:extLst>
            </a:blip>
            <a:srcRect l="15901" t="23090" r="23383"/>
            <a:stretch/>
          </p:blipFill>
          <p:spPr>
            <a:xfrm>
              <a:off x="6601867" y="4295655"/>
              <a:ext cx="2640599" cy="2303536"/>
            </a:xfrm>
            <a:prstGeom prst="rect">
              <a:avLst/>
            </a:prstGeom>
          </p:spPr>
        </p:pic>
        <p:pic>
          <p:nvPicPr>
            <p:cNvPr id="111" name="Picture 110"/>
            <p:cNvPicPr>
              <a:picLocks noChangeAspect="1"/>
            </p:cNvPicPr>
            <p:nvPr/>
          </p:nvPicPr>
          <p:blipFill rotWithShape="1">
            <a:blip r:embed="rId3" cstate="print">
              <a:extLst>
                <a:ext uri="{28A0092B-C50C-407E-A947-70E740481C1C}">
                  <a14:useLocalDpi xmlns:a14="http://schemas.microsoft.com/office/drawing/2010/main" val="0"/>
                </a:ext>
              </a:extLst>
            </a:blip>
            <a:srcRect l="14613" t="23851" r="22775" b="2342"/>
            <a:stretch/>
          </p:blipFill>
          <p:spPr>
            <a:xfrm>
              <a:off x="3727704" y="4295655"/>
              <a:ext cx="2742806" cy="2303536"/>
            </a:xfrm>
            <a:prstGeom prst="rect">
              <a:avLst/>
            </a:prstGeom>
          </p:spPr>
        </p:pic>
        <p:pic>
          <p:nvPicPr>
            <p:cNvPr id="112" name="Picture 111"/>
            <p:cNvPicPr>
              <a:picLocks noChangeAspect="1"/>
            </p:cNvPicPr>
            <p:nvPr/>
          </p:nvPicPr>
          <p:blipFill rotWithShape="1">
            <a:blip r:embed="rId4" cstate="print">
              <a:extLst>
                <a:ext uri="{28A0092B-C50C-407E-A947-70E740481C1C}">
                  <a14:useLocalDpi xmlns:a14="http://schemas.microsoft.com/office/drawing/2010/main" val="0"/>
                </a:ext>
              </a:extLst>
            </a:blip>
            <a:srcRect l="14749" t="18036" r="26884"/>
            <a:stretch/>
          </p:blipFill>
          <p:spPr>
            <a:xfrm>
              <a:off x="9373821" y="4295655"/>
              <a:ext cx="2466342" cy="2303536"/>
            </a:xfrm>
            <a:prstGeom prst="rect">
              <a:avLst/>
            </a:prstGeom>
          </p:spPr>
        </p:pic>
        <p:pic>
          <p:nvPicPr>
            <p:cNvPr id="113" name="Picture 112"/>
            <p:cNvPicPr>
              <a:picLocks noChangeAspect="1"/>
            </p:cNvPicPr>
            <p:nvPr/>
          </p:nvPicPr>
          <p:blipFill rotWithShape="1">
            <a:blip r:embed="rId5" cstate="print">
              <a:extLst>
                <a:ext uri="{28A0092B-C50C-407E-A947-70E740481C1C}">
                  <a14:useLocalDpi xmlns:a14="http://schemas.microsoft.com/office/drawing/2010/main" val="0"/>
                </a:ext>
              </a:extLst>
            </a:blip>
            <a:srcRect l="10005" t="14659" r="16931"/>
            <a:stretch/>
          </p:blipFill>
          <p:spPr>
            <a:xfrm>
              <a:off x="9373821" y="1323856"/>
              <a:ext cx="2466342" cy="2820855"/>
            </a:xfrm>
            <a:prstGeom prst="rect">
              <a:avLst/>
            </a:prstGeom>
          </p:spPr>
        </p:pic>
        <p:sp>
          <p:nvSpPr>
            <p:cNvPr id="114" name="Multiply 113"/>
            <p:cNvSpPr/>
            <p:nvPr/>
          </p:nvSpPr>
          <p:spPr>
            <a:xfrm>
              <a:off x="9373822" y="4295655"/>
              <a:ext cx="297483" cy="304800"/>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Multiply 114"/>
            <p:cNvSpPr/>
            <p:nvPr/>
          </p:nvSpPr>
          <p:spPr>
            <a:xfrm>
              <a:off x="6620155" y="4295655"/>
              <a:ext cx="297483" cy="304800"/>
            </a:xfrm>
            <a:prstGeom prst="mathMultiply">
              <a:avLst/>
            </a:prstGeom>
            <a:solidFill>
              <a:srgbClr val="7030A0"/>
            </a:solidFill>
            <a:ln>
              <a:solidFill>
                <a:srgbClr val="B825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Multiply 115"/>
            <p:cNvSpPr/>
            <p:nvPr/>
          </p:nvSpPr>
          <p:spPr>
            <a:xfrm>
              <a:off x="3726056" y="4295655"/>
              <a:ext cx="297483" cy="304800"/>
            </a:xfrm>
            <a:prstGeom prst="mathMultiply">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Multiply 116"/>
            <p:cNvSpPr/>
            <p:nvPr/>
          </p:nvSpPr>
          <p:spPr>
            <a:xfrm>
              <a:off x="9373822" y="1302776"/>
              <a:ext cx="297483" cy="304800"/>
            </a:xfrm>
            <a:prstGeom prst="mathMultiply">
              <a:avLst/>
            </a:prstGeom>
            <a:solidFill>
              <a:schemeClr val="accent3">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431467">
              <a:off x="4903882" y="5564529"/>
              <a:ext cx="566133" cy="84930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7493814" y="5341377"/>
              <a:ext cx="914400" cy="1219199"/>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6637803">
              <a:off x="10422492" y="5842027"/>
              <a:ext cx="566133" cy="84930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3478257">
              <a:off x="10620374" y="3367669"/>
              <a:ext cx="435697" cy="55468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3478257">
              <a:off x="9865689" y="2569094"/>
              <a:ext cx="435697" cy="55468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3478257">
              <a:off x="10123549" y="2057639"/>
              <a:ext cx="435697" cy="55468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11"/>
            <p:cNvSpPr txBox="1">
              <a:spLocks/>
            </p:cNvSpPr>
            <p:nvPr/>
          </p:nvSpPr>
          <p:spPr>
            <a:xfrm>
              <a:off x="114097" y="2972245"/>
              <a:ext cx="3843199" cy="145413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a:solidFill>
                    <a:schemeClr val="tx1"/>
                  </a:solidFill>
                  <a:latin typeface="Arial" panose="020B0604020202020204" pitchFamily="34" charset="0"/>
                  <a:cs typeface="Arial" panose="020B0604020202020204" pitchFamily="34" charset="0"/>
                </a:rPr>
                <a:t>INSTRUMENTATION PLAN</a:t>
              </a:r>
            </a:p>
            <a:p>
              <a:pPr marL="457200" indent="-457200" algn="l">
                <a:buFont typeface="Arial" panose="020B0604020202020204" pitchFamily="34" charset="0"/>
                <a:buChar char="•"/>
              </a:pPr>
              <a:r>
                <a:rPr lang="en-US" sz="1800" b="1" dirty="0" smtClean="0">
                  <a:solidFill>
                    <a:srgbClr val="FF0000"/>
                  </a:solidFill>
                  <a:latin typeface="Arial" panose="020B0604020202020204" pitchFamily="34" charset="0"/>
                  <a:cs typeface="Arial" panose="020B0604020202020204" pitchFamily="34" charset="0"/>
                </a:rPr>
                <a:t>12 </a:t>
              </a:r>
              <a:r>
                <a:rPr lang="en-US" sz="1800" b="1" dirty="0">
                  <a:solidFill>
                    <a:srgbClr val="FF0000"/>
                  </a:solidFill>
                  <a:latin typeface="Arial" panose="020B0604020202020204" pitchFamily="34" charset="0"/>
                  <a:cs typeface="Arial" panose="020B0604020202020204" pitchFamily="34" charset="0"/>
                </a:rPr>
                <a:t>Strain </a:t>
              </a:r>
              <a:r>
                <a:rPr lang="en-US" sz="1800" b="1" dirty="0" smtClean="0">
                  <a:solidFill>
                    <a:srgbClr val="FF0000"/>
                  </a:solidFill>
                  <a:latin typeface="Arial" panose="020B0604020202020204" pitchFamily="34" charset="0"/>
                  <a:cs typeface="Arial" panose="020B0604020202020204" pitchFamily="34" charset="0"/>
                </a:rPr>
                <a:t>Gauges</a:t>
              </a:r>
              <a:endParaRPr lang="en-US" sz="1800" b="1" dirty="0">
                <a:solidFill>
                  <a:srgbClr val="FF0000"/>
                </a:solidFill>
                <a:latin typeface="Arial" panose="020B0604020202020204" pitchFamily="34" charset="0"/>
                <a:cs typeface="Arial" panose="020B0604020202020204" pitchFamily="34" charset="0"/>
              </a:endParaRPr>
            </a:p>
          </p:txBody>
        </p:sp>
        <p:sp>
          <p:nvSpPr>
            <p:cNvPr id="47" name="Rectangle 46"/>
            <p:cNvSpPr/>
            <p:nvPr/>
          </p:nvSpPr>
          <p:spPr>
            <a:xfrm>
              <a:off x="259402" y="122194"/>
              <a:ext cx="468589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Field</a:t>
              </a:r>
            </a:p>
          </p:txBody>
        </p:sp>
        <p:sp>
          <p:nvSpPr>
            <p:cNvPr id="48" name="Rectangle 47"/>
            <p:cNvSpPr/>
            <p:nvPr/>
          </p:nvSpPr>
          <p:spPr>
            <a:xfrm>
              <a:off x="1027370" y="567624"/>
              <a:ext cx="6022359"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418430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Users\John\Projects_Git\I76\Reports\Images\strain_deck_mid.png"/>
          <p:cNvPicPr>
            <a:picLocks noChangeAspect="1" noChangeArrowheads="1"/>
          </p:cNvPicPr>
          <p:nvPr/>
        </p:nvPicPr>
        <p:blipFill rotWithShape="1">
          <a:blip r:embed="rId2">
            <a:extLst>
              <a:ext uri="{28A0092B-C50C-407E-A947-70E740481C1C}">
                <a14:useLocalDpi xmlns:a14="http://schemas.microsoft.com/office/drawing/2010/main" val="0"/>
              </a:ext>
            </a:extLst>
          </a:blip>
          <a:srcRect l="4026" t="5774" r="8850" b="2740"/>
          <a:stretch/>
        </p:blipFill>
        <p:spPr bwMode="auto">
          <a:xfrm>
            <a:off x="1745589" y="3151069"/>
            <a:ext cx="5238486" cy="330784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2272432" y="3042414"/>
            <a:ext cx="9754580" cy="3467102"/>
            <a:chOff x="-2170173" y="3202910"/>
            <a:chExt cx="11185090" cy="3626515"/>
          </a:xfrm>
        </p:grpSpPr>
        <p:pic>
          <p:nvPicPr>
            <p:cNvPr id="46" name="Picture 4" descr="C:\Users\John\Projects_Git\I76\Reports\Images\strain_deck_negM.png"/>
            <p:cNvPicPr>
              <a:picLocks noChangeAspect="1" noChangeArrowheads="1"/>
            </p:cNvPicPr>
            <p:nvPr/>
          </p:nvPicPr>
          <p:blipFill rotWithShape="1">
            <a:blip r:embed="rId3">
              <a:extLst>
                <a:ext uri="{28A0092B-C50C-407E-A947-70E740481C1C}">
                  <a14:useLocalDpi xmlns:a14="http://schemas.microsoft.com/office/drawing/2010/main" val="0"/>
                </a:ext>
              </a:extLst>
            </a:blip>
            <a:srcRect l="5018" r="1939"/>
            <a:stretch/>
          </p:blipFill>
          <p:spPr bwMode="auto">
            <a:xfrm>
              <a:off x="3280976" y="3202910"/>
              <a:ext cx="5733941" cy="3626515"/>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a:off x="-2170173" y="3601265"/>
              <a:ext cx="3670087" cy="427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4258315" y="3360552"/>
              <a:ext cx="1495927" cy="225350"/>
            </a:xfrm>
            <a:prstGeom prst="rect">
              <a:avLst/>
            </a:prstGeom>
            <a:solidFill>
              <a:schemeClr val="bg1">
                <a:alpha val="61000"/>
              </a:schemeClr>
            </a:solidFill>
          </p:spPr>
          <p:txBody>
            <a:bodyPr wrap="square" lIns="0" tIns="0" rIns="0" bIns="0" rtlCol="0">
              <a:spAutoFit/>
            </a:bodyPr>
            <a:lstStyle/>
            <a:p>
              <a:pPr algn="ctr"/>
              <a:r>
                <a:rPr lang="en-US" sz="1400" dirty="0" smtClean="0"/>
                <a:t>Concrete: 350 psi</a:t>
              </a:r>
              <a:endParaRPr lang="en-US" sz="1400" dirty="0"/>
            </a:p>
          </p:txBody>
        </p:sp>
      </p:grpSp>
      <p:grpSp>
        <p:nvGrpSpPr>
          <p:cNvPr id="3" name="Group 2"/>
          <p:cNvGrpSpPr/>
          <p:nvPr/>
        </p:nvGrpSpPr>
        <p:grpSpPr>
          <a:xfrm>
            <a:off x="1910854" y="1500961"/>
            <a:ext cx="1675632" cy="1480588"/>
            <a:chOff x="2904572" y="3060454"/>
            <a:chExt cx="2640599" cy="2303536"/>
          </a:xfrm>
        </p:grpSpPr>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15901" t="23090" r="23383"/>
            <a:stretch/>
          </p:blipFill>
          <p:spPr>
            <a:xfrm>
              <a:off x="2904572" y="3060454"/>
              <a:ext cx="2640599" cy="2303536"/>
            </a:xfrm>
            <a:prstGeom prst="rect">
              <a:avLst/>
            </a:prstGeom>
          </p:spPr>
        </p:pic>
        <p:sp>
          <p:nvSpPr>
            <p:cNvPr id="26" name="Oval 25"/>
            <p:cNvSpPr/>
            <p:nvPr/>
          </p:nvSpPr>
          <p:spPr>
            <a:xfrm>
              <a:off x="3796519" y="4106176"/>
              <a:ext cx="914400" cy="1219199"/>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1269" y="709661"/>
            <a:ext cx="8031840" cy="2297830"/>
          </a:xfrm>
          <a:prstGeom prst="rect">
            <a:avLst/>
          </a:prstGeom>
        </p:spPr>
      </p:pic>
      <p:sp>
        <p:nvSpPr>
          <p:cNvPr id="9" name="Rounded Rectangle 8"/>
          <p:cNvSpPr/>
          <p:nvPr/>
        </p:nvSpPr>
        <p:spPr>
          <a:xfrm>
            <a:off x="54866" y="3304231"/>
            <a:ext cx="1731873" cy="3096569"/>
          </a:xfrm>
          <a:prstGeom prst="roundRect">
            <a:avLst>
              <a:gd name="adj" fmla="val 8840"/>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0" bIns="91440" rtlCol="0" anchor="ctr"/>
          <a:lstStyle/>
          <a:p>
            <a:r>
              <a:rPr lang="en-US" dirty="0">
                <a:solidFill>
                  <a:schemeClr val="tx1"/>
                </a:solidFill>
                <a:latin typeface="Arial" panose="020B0604020202020204" pitchFamily="34" charset="0"/>
                <a:cs typeface="Arial" panose="020B0604020202020204" pitchFamily="34" charset="0"/>
              </a:rPr>
              <a:t>The responses measured by the strain gauges confirm that the bridge is experiencing significant deflections under vibration</a:t>
            </a:r>
            <a:r>
              <a:rPr lang="en-US" dirty="0" smtClean="0">
                <a:solidFill>
                  <a:schemeClr val="tx1"/>
                </a:solidFill>
                <a:latin typeface="Arial" panose="020B0604020202020204" pitchFamily="34" charset="0"/>
                <a:cs typeface="Arial" panose="020B0604020202020204" pitchFamily="34" charset="0"/>
              </a:rPr>
              <a:t>.</a:t>
            </a:r>
          </a:p>
        </p:txBody>
      </p:sp>
      <p:sp>
        <p:nvSpPr>
          <p:cNvPr id="10" name="Rectangle 9"/>
          <p:cNvSpPr/>
          <p:nvPr/>
        </p:nvSpPr>
        <p:spPr>
          <a:xfrm>
            <a:off x="252917" y="122194"/>
            <a:ext cx="4634602"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a:t>
            </a:r>
            <a:r>
              <a:rPr lang="en-US" b="1" dirty="0" smtClean="0">
                <a:latin typeface="Arial" panose="020B0604020202020204" pitchFamily="34" charset="0"/>
                <a:cs typeface="Arial" panose="020B0604020202020204" pitchFamily="34" charset="0"/>
              </a:rPr>
              <a:t>Field:</a:t>
            </a:r>
            <a:endParaRPr lang="en-US" b="1" dirty="0">
              <a:latin typeface="Arial" panose="020B0604020202020204" pitchFamily="34" charset="0"/>
              <a:cs typeface="Arial" panose="020B0604020202020204" pitchFamily="34" charset="0"/>
            </a:endParaRPr>
          </a:p>
        </p:txBody>
      </p:sp>
      <p:sp>
        <p:nvSpPr>
          <p:cNvPr id="11" name="Rectangle 10"/>
          <p:cNvSpPr/>
          <p:nvPr/>
        </p:nvSpPr>
        <p:spPr>
          <a:xfrm>
            <a:off x="4685597" y="120999"/>
            <a:ext cx="5871800"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l="14613" t="23851" r="22775" b="2342"/>
          <a:stretch/>
        </p:blipFill>
        <p:spPr>
          <a:xfrm>
            <a:off x="291686" y="750956"/>
            <a:ext cx="1687199" cy="1403594"/>
          </a:xfrm>
          <a:prstGeom prst="rect">
            <a:avLst/>
          </a:prstGeom>
        </p:spPr>
      </p:pic>
      <p:sp>
        <p:nvSpPr>
          <p:cNvPr id="34" name="TextBox 33"/>
          <p:cNvSpPr txBox="1"/>
          <p:nvPr/>
        </p:nvSpPr>
        <p:spPr>
          <a:xfrm>
            <a:off x="2692905" y="3211898"/>
            <a:ext cx="1281549" cy="215444"/>
          </a:xfrm>
          <a:prstGeom prst="rect">
            <a:avLst/>
          </a:prstGeom>
          <a:solidFill>
            <a:schemeClr val="bg1">
              <a:alpha val="61000"/>
            </a:schemeClr>
          </a:solidFill>
        </p:spPr>
        <p:txBody>
          <a:bodyPr wrap="square" lIns="0" tIns="0" rIns="0" bIns="0" rtlCol="0">
            <a:spAutoFit/>
          </a:bodyPr>
          <a:lstStyle>
            <a:defPPr>
              <a:defRPr lang="en-US"/>
            </a:defPPr>
            <a:lvl1pPr algn="ctr">
              <a:defRPr sz="1400"/>
            </a:lvl1pPr>
          </a:lstStyle>
          <a:p>
            <a:r>
              <a:rPr lang="en-US" dirty="0"/>
              <a:t>Steel stress: 3 </a:t>
            </a:r>
            <a:r>
              <a:rPr lang="en-US" dirty="0" err="1"/>
              <a:t>ksi</a:t>
            </a:r>
            <a:endParaRPr lang="en-US" dirty="0"/>
          </a:p>
        </p:txBody>
      </p:sp>
      <p:sp>
        <p:nvSpPr>
          <p:cNvPr id="35" name="Rectangle 34"/>
          <p:cNvSpPr/>
          <p:nvPr/>
        </p:nvSpPr>
        <p:spPr>
          <a:xfrm>
            <a:off x="2272431" y="6395190"/>
            <a:ext cx="4658207" cy="369332"/>
          </a:xfrm>
          <a:prstGeom prst="rect">
            <a:avLst/>
          </a:prstGeom>
        </p:spPr>
        <p:txBody>
          <a:bodyPr wrap="square">
            <a:spAutoFit/>
          </a:bodyPr>
          <a:lstStyle/>
          <a:p>
            <a:pPr algn="ctr"/>
            <a:r>
              <a:rPr lang="en-US" dirty="0" smtClean="0">
                <a:latin typeface="Arial" panose="020B0604020202020204" pitchFamily="34" charset="0"/>
                <a:ea typeface="Lucida Sans Unicode" panose="020B0602030504020204" pitchFamily="34" charset="0"/>
                <a:cs typeface="Arial" panose="020B0604020202020204" pitchFamily="34" charset="0"/>
              </a:rPr>
              <a:t>Strain time histories at </a:t>
            </a:r>
            <a:r>
              <a:rPr lang="en-US" dirty="0" err="1" smtClean="0">
                <a:latin typeface="Arial" panose="020B0604020202020204" pitchFamily="34" charset="0"/>
                <a:ea typeface="Lucida Sans Unicode" panose="020B0602030504020204" pitchFamily="34" charset="0"/>
                <a:cs typeface="Arial" panose="020B0604020202020204" pitchFamily="34" charset="0"/>
              </a:rPr>
              <a:t>midspan</a:t>
            </a:r>
            <a:endParaRPr lang="en-US" dirty="0">
              <a:latin typeface="Arial" panose="020B0604020202020204" pitchFamily="34" charset="0"/>
              <a:ea typeface="Lucida Sans Unicode" panose="020B0602030504020204" pitchFamily="34" charset="0"/>
              <a:cs typeface="Arial" panose="020B0604020202020204" pitchFamily="34" charset="0"/>
            </a:endParaRPr>
          </a:p>
        </p:txBody>
      </p:sp>
      <p:sp>
        <p:nvSpPr>
          <p:cNvPr id="36" name="TextBox 35"/>
          <p:cNvSpPr txBox="1"/>
          <p:nvPr/>
        </p:nvSpPr>
        <p:spPr>
          <a:xfrm>
            <a:off x="6267349" y="2332359"/>
            <a:ext cx="95231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Mid-span</a:t>
            </a:r>
          </a:p>
        </p:txBody>
      </p:sp>
      <p:sp>
        <p:nvSpPr>
          <p:cNvPr id="37" name="TextBox 36"/>
          <p:cNvSpPr txBox="1"/>
          <p:nvPr/>
        </p:nvSpPr>
        <p:spPr>
          <a:xfrm>
            <a:off x="6089976" y="815661"/>
            <a:ext cx="880271"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Span  7</a:t>
            </a:r>
          </a:p>
        </p:txBody>
      </p:sp>
      <p:sp>
        <p:nvSpPr>
          <p:cNvPr id="38" name="TextBox 37"/>
          <p:cNvSpPr txBox="1"/>
          <p:nvPr/>
        </p:nvSpPr>
        <p:spPr>
          <a:xfrm>
            <a:off x="8659589" y="815661"/>
            <a:ext cx="880271"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Span  8</a:t>
            </a:r>
          </a:p>
        </p:txBody>
      </p:sp>
      <p:cxnSp>
        <p:nvCxnSpPr>
          <p:cNvPr id="39" name="Straight Arrow Connector 38"/>
          <p:cNvCxnSpPr/>
          <p:nvPr/>
        </p:nvCxnSpPr>
        <p:spPr>
          <a:xfrm>
            <a:off x="1786739" y="1663512"/>
            <a:ext cx="4802593" cy="210760"/>
          </a:xfrm>
          <a:prstGeom prst="straightConnector1">
            <a:avLst/>
          </a:prstGeom>
          <a:ln w="15875">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333679" y="1874272"/>
            <a:ext cx="4443509" cy="711700"/>
          </a:xfrm>
          <a:prstGeom prst="straightConnector1">
            <a:avLst/>
          </a:prstGeom>
          <a:ln w="15875">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849292" y="3418614"/>
            <a:ext cx="3708105"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0" name="Rectangle 49"/>
          <p:cNvSpPr/>
          <p:nvPr/>
        </p:nvSpPr>
        <p:spPr>
          <a:xfrm>
            <a:off x="7134902" y="6395190"/>
            <a:ext cx="4658207" cy="369332"/>
          </a:xfrm>
          <a:prstGeom prst="rect">
            <a:avLst/>
          </a:prstGeom>
        </p:spPr>
        <p:txBody>
          <a:bodyPr wrap="square">
            <a:spAutoFit/>
          </a:bodyPr>
          <a:lstStyle/>
          <a:p>
            <a:pPr algn="ctr"/>
            <a:r>
              <a:rPr lang="en-US" dirty="0" smtClean="0">
                <a:latin typeface="Arial" panose="020B0604020202020204" pitchFamily="34" charset="0"/>
                <a:ea typeface="Lucida Sans Unicode" panose="020B0602030504020204" pitchFamily="34" charset="0"/>
                <a:cs typeface="Arial" panose="020B0604020202020204" pitchFamily="34" charset="0"/>
              </a:rPr>
              <a:t>Strain time histories in neg. mom. region</a:t>
            </a:r>
            <a:endParaRPr lang="en-US" dirty="0">
              <a:latin typeface="Arial" panose="020B0604020202020204" pitchFamily="34" charset="0"/>
              <a:ea typeface="Lucida Sans Unicode" panose="020B0602030504020204" pitchFamily="34" charset="0"/>
              <a:cs typeface="Arial" panose="020B0604020202020204" pitchFamily="34" charset="0"/>
            </a:endParaRPr>
          </a:p>
        </p:txBody>
      </p:sp>
      <p:cxnSp>
        <p:nvCxnSpPr>
          <p:cNvPr id="51" name="Straight Arrow Connector 50"/>
          <p:cNvCxnSpPr/>
          <p:nvPr/>
        </p:nvCxnSpPr>
        <p:spPr>
          <a:xfrm>
            <a:off x="3333679" y="2584344"/>
            <a:ext cx="4086677" cy="735276"/>
          </a:xfrm>
          <a:prstGeom prst="straightConnector1">
            <a:avLst/>
          </a:prstGeom>
          <a:ln w="158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786739" y="1663512"/>
            <a:ext cx="485692" cy="1548386"/>
          </a:xfrm>
          <a:prstGeom prst="straightConnector1">
            <a:avLst/>
          </a:prstGeom>
          <a:ln w="158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24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6999"/>
                                          </p:stCondLst>
                                        </p:cTn>
                                        <p:tgtEl>
                                          <p:spTgt spid="39"/>
                                        </p:tgtEl>
                                        <p:attrNameLst>
                                          <p:attrName>style.visibility</p:attrName>
                                        </p:attrNameLst>
                                      </p:cBhvr>
                                      <p:to>
                                        <p:strVal val="visible"/>
                                      </p:to>
                                    </p:set>
                                  </p:childTnLst>
                                </p:cTn>
                              </p:par>
                            </p:childTnLst>
                          </p:cTn>
                        </p:par>
                        <p:par>
                          <p:cTn id="7" fill="hold">
                            <p:stCondLst>
                              <p:cond delay="7000"/>
                            </p:stCondLst>
                            <p:childTnLst>
                              <p:par>
                                <p:cTn id="8" presetID="1" presetClass="entr" presetSubtype="0" fill="hold" nodeType="afterEffect">
                                  <p:stCondLst>
                                    <p:cond delay="0"/>
                                  </p:stCondLst>
                                  <p:childTnLst>
                                    <p:set>
                                      <p:cBhvr>
                                        <p:cTn id="9" dur="1" fill="hold">
                                          <p:stCondLst>
                                            <p:cond delay="6999"/>
                                          </p:stCondLst>
                                        </p:cTn>
                                        <p:tgtEl>
                                          <p:spTgt spid="40"/>
                                        </p:tgtEl>
                                        <p:attrNameLst>
                                          <p:attrName>style.visibility</p:attrName>
                                        </p:attrNameLst>
                                      </p:cBhvr>
                                      <p:to>
                                        <p:strVal val="visible"/>
                                      </p:to>
                                    </p:set>
                                  </p:childTnLst>
                                </p:cTn>
                              </p:par>
                            </p:childTnLst>
                          </p:cTn>
                        </p:par>
                        <p:par>
                          <p:cTn id="10" fill="hold">
                            <p:stCondLst>
                              <p:cond delay="14000"/>
                            </p:stCondLst>
                            <p:childTnLst>
                              <p:par>
                                <p:cTn id="11" presetID="1" presetClass="entr" presetSubtype="0" fill="hold" nodeType="afterEffect">
                                  <p:stCondLst>
                                    <p:cond delay="0"/>
                                  </p:stCondLst>
                                  <p:childTnLst>
                                    <p:set>
                                      <p:cBhvr>
                                        <p:cTn id="12" dur="1" fill="hold">
                                          <p:stCondLst>
                                            <p:cond delay="6999"/>
                                          </p:stCondLst>
                                        </p:cTn>
                                        <p:tgtEl>
                                          <p:spTgt spid="51"/>
                                        </p:tgtEl>
                                        <p:attrNameLst>
                                          <p:attrName>style.visibility</p:attrName>
                                        </p:attrNameLst>
                                      </p:cBhvr>
                                      <p:to>
                                        <p:strVal val="visible"/>
                                      </p:to>
                                    </p:set>
                                  </p:childTnLst>
                                </p:cTn>
                              </p:par>
                            </p:childTnLst>
                          </p:cTn>
                        </p:par>
                        <p:par>
                          <p:cTn id="13" fill="hold">
                            <p:stCondLst>
                              <p:cond delay="21000"/>
                            </p:stCondLst>
                            <p:childTnLst>
                              <p:par>
                                <p:cTn id="14" presetID="1" presetClass="entr" presetSubtype="0" fill="hold" nodeType="afterEffect">
                                  <p:stCondLst>
                                    <p:cond delay="0"/>
                                  </p:stCondLst>
                                  <p:childTnLst>
                                    <p:set>
                                      <p:cBhvr>
                                        <p:cTn id="15" dur="1" fill="hold">
                                          <p:stCondLst>
                                            <p:cond delay="69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832528" y="3124200"/>
            <a:ext cx="3663272" cy="1622775"/>
          </a:xfrm>
          <a:prstGeom prst="roundRect">
            <a:avLst>
              <a:gd name="adj" fmla="val 8840"/>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430"/>
              </a:spcBef>
              <a:spcAft>
                <a:spcPts val="430"/>
              </a:spcAft>
            </a:pPr>
            <a:r>
              <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rPr>
              <a:t>During a period of overnight monitoring, a large isolated truck passed over the bridge. A plot of the stress experienced by </a:t>
            </a:r>
            <a:r>
              <a:rPr lang="en-US"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G4 at mid-span  </a:t>
            </a:r>
            <a:r>
              <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rPr>
              <a:t>is presented </a:t>
            </a:r>
            <a:r>
              <a:rPr lang="en-US"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above.</a:t>
            </a:r>
            <a:endPar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572" r="8257"/>
          <a:stretch/>
        </p:blipFill>
        <p:spPr>
          <a:xfrm>
            <a:off x="359806" y="552450"/>
            <a:ext cx="4075283" cy="2488924"/>
          </a:xfrm>
          <a:prstGeom prst="rect">
            <a:avLst/>
          </a:prstGeom>
        </p:spPr>
      </p:pic>
      <p:grpSp>
        <p:nvGrpSpPr>
          <p:cNvPr id="8" name="Group 7"/>
          <p:cNvGrpSpPr/>
          <p:nvPr/>
        </p:nvGrpSpPr>
        <p:grpSpPr>
          <a:xfrm>
            <a:off x="5979497" y="552450"/>
            <a:ext cx="5655707" cy="4553530"/>
            <a:chOff x="3200400" y="2275895"/>
            <a:chExt cx="5800725" cy="4553530"/>
          </a:xfrm>
        </p:grpSpPr>
        <p:pic>
          <p:nvPicPr>
            <p:cNvPr id="9" name="Picture 2" descr="C:\Users\John\Projects_Git\I76\Reports\Images\free_decay_filt.png"/>
            <p:cNvPicPr>
              <a:picLocks noChangeAspect="1" noChangeArrowheads="1"/>
            </p:cNvPicPr>
            <p:nvPr/>
          </p:nvPicPr>
          <p:blipFill rotWithShape="1">
            <a:blip r:embed="rId3">
              <a:extLst>
                <a:ext uri="{28A0092B-C50C-407E-A947-70E740481C1C}">
                  <a14:useLocalDpi xmlns:a14="http://schemas.microsoft.com/office/drawing/2010/main" val="0"/>
                </a:ext>
              </a:extLst>
            </a:blip>
            <a:srcRect l="5404" t="5512" r="7575" b="3429"/>
            <a:stretch/>
          </p:blipFill>
          <p:spPr bwMode="auto">
            <a:xfrm>
              <a:off x="3200400" y="2275895"/>
              <a:ext cx="5800725" cy="455353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flipH="1">
              <a:off x="4495800" y="3505200"/>
              <a:ext cx="13716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a:off x="4495800" y="2562225"/>
              <a:ext cx="13335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572000" y="2562225"/>
              <a:ext cx="0" cy="942975"/>
            </a:xfrm>
            <a:prstGeom prst="line">
              <a:avLst/>
            </a:prstGeom>
            <a:ln w="19050">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3962400" y="2849046"/>
              <a:ext cx="609600" cy="369332"/>
            </a:xfrm>
            <a:prstGeom prst="rect">
              <a:avLst/>
            </a:prstGeom>
            <a:noFill/>
          </p:spPr>
          <p:txBody>
            <a:bodyPr wrap="square" rtlCol="0">
              <a:spAutoFit/>
            </a:bodyPr>
            <a:lstStyle/>
            <a:p>
              <a:r>
                <a:rPr lang="en-US" dirty="0" smtClean="0"/>
                <a:t>50%</a:t>
              </a:r>
              <a:endParaRPr lang="en-US" dirty="0"/>
            </a:p>
          </p:txBody>
        </p:sp>
      </p:grpSp>
      <p:sp>
        <p:nvSpPr>
          <p:cNvPr id="14" name="Rectangle 13"/>
          <p:cNvSpPr/>
          <p:nvPr/>
        </p:nvSpPr>
        <p:spPr>
          <a:xfrm>
            <a:off x="252917" y="122194"/>
            <a:ext cx="4634602"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a:t>
            </a:r>
            <a:r>
              <a:rPr lang="en-US" b="1" dirty="0" smtClean="0">
                <a:latin typeface="Arial" panose="020B0604020202020204" pitchFamily="34" charset="0"/>
                <a:cs typeface="Arial" panose="020B0604020202020204" pitchFamily="34" charset="0"/>
              </a:rPr>
              <a:t>Field:</a:t>
            </a:r>
            <a:endParaRPr lang="en-US" b="1" dirty="0">
              <a:latin typeface="Arial" panose="020B0604020202020204" pitchFamily="34" charset="0"/>
              <a:cs typeface="Arial" panose="020B0604020202020204" pitchFamily="34" charset="0"/>
            </a:endParaRPr>
          </a:p>
        </p:txBody>
      </p:sp>
      <p:sp>
        <p:nvSpPr>
          <p:cNvPr id="15" name="Rectangle 14"/>
          <p:cNvSpPr/>
          <p:nvPr/>
        </p:nvSpPr>
        <p:spPr>
          <a:xfrm>
            <a:off x="4685597" y="120999"/>
            <a:ext cx="5871800"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sp>
        <p:nvSpPr>
          <p:cNvPr id="16" name="Rectangle 15"/>
          <p:cNvSpPr/>
          <p:nvPr/>
        </p:nvSpPr>
        <p:spPr>
          <a:xfrm>
            <a:off x="949684" y="665922"/>
            <a:ext cx="875794" cy="206733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1825478" y="665923"/>
            <a:ext cx="4647878" cy="102373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6" idx="3"/>
          </p:cNvCxnSpPr>
          <p:nvPr/>
        </p:nvCxnSpPr>
        <p:spPr>
          <a:xfrm>
            <a:off x="1825478" y="1699592"/>
            <a:ext cx="4647878" cy="30214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508348" y="5029200"/>
            <a:ext cx="11049000" cy="1752020"/>
          </a:xfrm>
          <a:prstGeom prst="roundRect">
            <a:avLst>
              <a:gd name="adj" fmla="val 8840"/>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285750" indent="-285750">
              <a:buFont typeface="Arial" panose="020B0604020202020204" pitchFamily="34" charset="0"/>
              <a:buChar char="•"/>
            </a:pPr>
            <a:r>
              <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rPr>
              <a:t>The bridge experienced large deflections (high operational stress)</a:t>
            </a:r>
          </a:p>
          <a:p>
            <a:pPr marL="285750" indent="-285750">
              <a:buFont typeface="Arial" panose="020B0604020202020204" pitchFamily="34" charset="0"/>
              <a:buChar char="•"/>
            </a:pPr>
            <a:r>
              <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rPr>
              <a:t>Cyclic response which presents fatigue concerns with nearly 30 seconds of free decay once vibration has been induced and before another vehicle enters the bridge. This suggests that the structure has low damping.</a:t>
            </a:r>
          </a:p>
          <a:p>
            <a:pPr marL="285750" indent="-285750">
              <a:buFont typeface="Arial" panose="020B0604020202020204" pitchFamily="34" charset="0"/>
              <a:buChar char="•"/>
            </a:pPr>
            <a:r>
              <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rPr>
              <a:t>To isolate dynamic response and static response, a low pass filter was applied to the </a:t>
            </a:r>
            <a:r>
              <a:rPr lang="en-US"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data. </a:t>
            </a:r>
            <a:r>
              <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rPr>
              <a:t>The </a:t>
            </a:r>
            <a:r>
              <a:rPr lang="en-US"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filtered </a:t>
            </a:r>
            <a:r>
              <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rPr>
              <a:t>response </a:t>
            </a:r>
            <a:r>
              <a:rPr lang="en-US"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represents </a:t>
            </a:r>
            <a:r>
              <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rPr>
              <a:t>the static stress response. </a:t>
            </a:r>
            <a:r>
              <a:rPr lang="en-US"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A dynamic </a:t>
            </a:r>
            <a:r>
              <a:rPr lang="en-US" dirty="0">
                <a:solidFill>
                  <a:schemeClr val="tx1"/>
                </a:solidFill>
                <a:latin typeface="Arial" panose="020B0604020202020204" pitchFamily="34" charset="0"/>
                <a:ea typeface="Lucida Sans Unicode" panose="020B0602030504020204" pitchFamily="34" charset="0"/>
                <a:cs typeface="Arial" panose="020B0604020202020204" pitchFamily="34" charset="0"/>
              </a:rPr>
              <a:t>amplification factor </a:t>
            </a:r>
            <a:r>
              <a:rPr lang="en-US" dirty="0" smtClean="0">
                <a:solidFill>
                  <a:schemeClr val="tx1"/>
                </a:solidFill>
                <a:latin typeface="Arial" panose="020B0604020202020204" pitchFamily="34" charset="0"/>
                <a:ea typeface="Lucida Sans Unicode" panose="020B0602030504020204" pitchFamily="34" charset="0"/>
                <a:cs typeface="Arial" panose="020B0604020202020204" pitchFamily="34" charset="0"/>
              </a:rPr>
              <a:t>of 50% is estimated.</a:t>
            </a:r>
            <a:endParaRPr lang="en-US" dirty="0">
              <a:solidFill>
                <a:schemeClr val="tx1"/>
              </a:solidFill>
            </a:endParaRPr>
          </a:p>
        </p:txBody>
      </p:sp>
    </p:spTree>
    <p:extLst>
      <p:ext uri="{BB962C8B-B14F-4D97-AF65-F5344CB8AC3E}">
        <p14:creationId xmlns:p14="http://schemas.microsoft.com/office/powerpoint/2010/main" val="42925564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6788" y="122194"/>
            <a:ext cx="11729263" cy="6711392"/>
            <a:chOff x="68500" y="122194"/>
            <a:chExt cx="12030013" cy="6711392"/>
          </a:xfrm>
        </p:grpSpPr>
        <p:grpSp>
          <p:nvGrpSpPr>
            <p:cNvPr id="157" name="Group 156"/>
            <p:cNvGrpSpPr/>
            <p:nvPr/>
          </p:nvGrpSpPr>
          <p:grpSpPr>
            <a:xfrm>
              <a:off x="8589341" y="4002518"/>
              <a:ext cx="3175723" cy="2831068"/>
              <a:chOff x="4701228" y="3276600"/>
              <a:chExt cx="3627076" cy="3200400"/>
            </a:xfrm>
          </p:grpSpPr>
          <p:grpSp>
            <p:nvGrpSpPr>
              <p:cNvPr id="158" name="Group 157"/>
              <p:cNvGrpSpPr/>
              <p:nvPr/>
            </p:nvGrpSpPr>
            <p:grpSpPr>
              <a:xfrm>
                <a:off x="4841198" y="3988696"/>
                <a:ext cx="3319210" cy="2308537"/>
                <a:chOff x="2483120" y="3707490"/>
                <a:chExt cx="4303714" cy="2982412"/>
              </a:xfrm>
            </p:grpSpPr>
            <p:sp>
              <p:nvSpPr>
                <p:cNvPr id="165" name="Rectangle 164"/>
                <p:cNvSpPr/>
                <p:nvPr/>
              </p:nvSpPr>
              <p:spPr>
                <a:xfrm>
                  <a:off x="2620564" y="3707490"/>
                  <a:ext cx="4166270" cy="573196"/>
                </a:xfrm>
                <a:prstGeom prst="rect">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6" name="Trapezoid 165"/>
                <p:cNvSpPr/>
                <p:nvPr/>
              </p:nvSpPr>
              <p:spPr>
                <a:xfrm>
                  <a:off x="2964174" y="4352336"/>
                  <a:ext cx="678567" cy="2337566"/>
                </a:xfrm>
                <a:prstGeom prst="trapezoid">
                  <a:avLst>
                    <a:gd name="adj" fmla="val 8543"/>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7" name="Rectangle 166"/>
                <p:cNvSpPr/>
                <p:nvPr/>
              </p:nvSpPr>
              <p:spPr>
                <a:xfrm>
                  <a:off x="3179758" y="4280686"/>
                  <a:ext cx="247399" cy="71650"/>
                </a:xfrm>
                <a:prstGeom prst="rect">
                  <a:avLst/>
                </a:prstGeom>
                <a:solidFill>
                  <a:schemeClr val="bg2">
                    <a:lumMod val="2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8" name="Trapezoid 167"/>
                <p:cNvSpPr/>
                <p:nvPr/>
              </p:nvSpPr>
              <p:spPr>
                <a:xfrm>
                  <a:off x="5755114" y="4352336"/>
                  <a:ext cx="678567" cy="2337566"/>
                </a:xfrm>
                <a:prstGeom prst="trapezoid">
                  <a:avLst>
                    <a:gd name="adj" fmla="val 8543"/>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9" name="Rectangle 168"/>
                <p:cNvSpPr/>
                <p:nvPr/>
              </p:nvSpPr>
              <p:spPr>
                <a:xfrm>
                  <a:off x="5970698" y="4280686"/>
                  <a:ext cx="247399" cy="71650"/>
                </a:xfrm>
                <a:prstGeom prst="rect">
                  <a:avLst/>
                </a:prstGeom>
                <a:solidFill>
                  <a:schemeClr val="bg2">
                    <a:lumMod val="2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0" name="Isosceles Triangle 169"/>
                <p:cNvSpPr/>
                <p:nvPr/>
              </p:nvSpPr>
              <p:spPr>
                <a:xfrm flipV="1">
                  <a:off x="4634977" y="4280686"/>
                  <a:ext cx="137444" cy="1432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1" name="Oval 170"/>
                <p:cNvSpPr/>
                <p:nvPr/>
              </p:nvSpPr>
              <p:spPr>
                <a:xfrm>
                  <a:off x="3200375" y="3886614"/>
                  <a:ext cx="206166" cy="214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2" name="Oval 171"/>
                <p:cNvSpPr/>
                <p:nvPr/>
              </p:nvSpPr>
              <p:spPr>
                <a:xfrm>
                  <a:off x="5991315" y="3886614"/>
                  <a:ext cx="206166" cy="214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3" name="Isosceles Triangle 172"/>
                <p:cNvSpPr/>
                <p:nvPr/>
              </p:nvSpPr>
              <p:spPr>
                <a:xfrm rot="5400000" flipV="1">
                  <a:off x="2480192" y="3925366"/>
                  <a:ext cx="143299" cy="1374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4" name="Oval 173"/>
                <p:cNvSpPr/>
                <p:nvPr/>
              </p:nvSpPr>
              <p:spPr>
                <a:xfrm>
                  <a:off x="3200375" y="4614226"/>
                  <a:ext cx="206166" cy="214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5" name="Isosceles Triangle 174"/>
                <p:cNvSpPr/>
                <p:nvPr/>
              </p:nvSpPr>
              <p:spPr>
                <a:xfrm rot="5400000" flipV="1">
                  <a:off x="2883934" y="4652978"/>
                  <a:ext cx="143299" cy="1374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6" name="Oval 175"/>
                <p:cNvSpPr/>
                <p:nvPr/>
              </p:nvSpPr>
              <p:spPr>
                <a:xfrm>
                  <a:off x="5991315" y="4614226"/>
                  <a:ext cx="206166" cy="214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7" name="Isosceles Triangle 176"/>
                <p:cNvSpPr/>
                <p:nvPr/>
              </p:nvSpPr>
              <p:spPr>
                <a:xfrm rot="5400000" flipV="1">
                  <a:off x="5661958" y="4652978"/>
                  <a:ext cx="143299" cy="13744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8" name="Oval 177"/>
                <p:cNvSpPr/>
                <p:nvPr/>
              </p:nvSpPr>
              <p:spPr>
                <a:xfrm>
                  <a:off x="4600616" y="3886614"/>
                  <a:ext cx="206166" cy="214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79" name="Straight Arrow Connector 178"/>
                <p:cNvCxnSpPr/>
                <p:nvPr/>
              </p:nvCxnSpPr>
              <p:spPr>
                <a:xfrm flipV="1">
                  <a:off x="2752644" y="4381365"/>
                  <a:ext cx="0" cy="34033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2711193" y="4721699"/>
                  <a:ext cx="3969858" cy="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1" name="Isosceles Triangle 180"/>
                <p:cNvSpPr/>
                <p:nvPr/>
              </p:nvSpPr>
              <p:spPr>
                <a:xfrm flipV="1">
                  <a:off x="5320300" y="4299127"/>
                  <a:ext cx="137444" cy="1432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2" name="Isosceles Triangle 181"/>
                <p:cNvSpPr/>
                <p:nvPr/>
              </p:nvSpPr>
              <p:spPr>
                <a:xfrm flipV="1">
                  <a:off x="3895644" y="4299127"/>
                  <a:ext cx="137444" cy="1432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83" name="Straight Connector 182"/>
                <p:cNvCxnSpPr/>
                <p:nvPr/>
              </p:nvCxnSpPr>
              <p:spPr>
                <a:xfrm flipV="1">
                  <a:off x="2701749" y="4352925"/>
                  <a:ext cx="65105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TextBox 158"/>
              <p:cNvSpPr txBox="1"/>
              <p:nvPr/>
            </p:nvSpPr>
            <p:spPr>
              <a:xfrm>
                <a:off x="4701228" y="4457700"/>
                <a:ext cx="533400" cy="330532"/>
              </a:xfrm>
              <a:prstGeom prst="rect">
                <a:avLst/>
              </a:prstGeom>
              <a:noFill/>
            </p:spPr>
            <p:txBody>
              <a:bodyPr wrap="square" rtlCol="0">
                <a:spAutoFit/>
              </a:bodyPr>
              <a:lstStyle/>
              <a:p>
                <a:r>
                  <a:rPr lang="en-US" sz="1300" dirty="0">
                    <a:latin typeface="Arial" panose="020B0604020202020204" pitchFamily="34" charset="0"/>
                    <a:cs typeface="Arial" panose="020B0604020202020204" pitchFamily="34" charset="0"/>
                  </a:rPr>
                  <a:t>3’</a:t>
                </a:r>
              </a:p>
            </p:txBody>
          </p:sp>
          <p:sp>
            <p:nvSpPr>
              <p:cNvPr id="160" name="Right Brace 159"/>
              <p:cNvSpPr/>
              <p:nvPr/>
            </p:nvSpPr>
            <p:spPr>
              <a:xfrm rot="5400000">
                <a:off x="6298585" y="3986633"/>
                <a:ext cx="471766" cy="1437631"/>
              </a:xfrm>
              <a:prstGeom prst="rightBrace">
                <a:avLst>
                  <a:gd name="adj1" fmla="val 4852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1" name="TextBox 160"/>
              <p:cNvSpPr txBox="1"/>
              <p:nvPr/>
            </p:nvSpPr>
            <p:spPr>
              <a:xfrm>
                <a:off x="6091379" y="4912773"/>
                <a:ext cx="911976" cy="347929"/>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Vertical</a:t>
                </a:r>
              </a:p>
            </p:txBody>
          </p:sp>
          <p:sp>
            <p:nvSpPr>
              <p:cNvPr id="162" name="Right Brace 161"/>
              <p:cNvSpPr/>
              <p:nvPr/>
            </p:nvSpPr>
            <p:spPr>
              <a:xfrm rot="16200000" flipV="1">
                <a:off x="6230881" y="2635584"/>
                <a:ext cx="640805" cy="2509102"/>
              </a:xfrm>
              <a:prstGeom prst="rightBrace">
                <a:avLst>
                  <a:gd name="adj1" fmla="val 55898"/>
                  <a:gd name="adj2" fmla="val 4962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3" name="TextBox 162"/>
              <p:cNvSpPr txBox="1"/>
              <p:nvPr/>
            </p:nvSpPr>
            <p:spPr>
              <a:xfrm>
                <a:off x="5865763" y="3276600"/>
                <a:ext cx="1430965" cy="347929"/>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Longitudinal</a:t>
                </a:r>
              </a:p>
            </p:txBody>
          </p:sp>
          <p:sp>
            <p:nvSpPr>
              <p:cNvPr id="164" name="Rounded Rectangle 163"/>
              <p:cNvSpPr/>
              <p:nvPr/>
            </p:nvSpPr>
            <p:spPr>
              <a:xfrm>
                <a:off x="4744220" y="3304401"/>
                <a:ext cx="3584084" cy="3172599"/>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 name="Group 1"/>
            <p:cNvGrpSpPr/>
            <p:nvPr/>
          </p:nvGrpSpPr>
          <p:grpSpPr>
            <a:xfrm>
              <a:off x="68500" y="122194"/>
              <a:ext cx="12030013" cy="6623524"/>
              <a:chOff x="68500" y="122194"/>
              <a:chExt cx="12030013" cy="6623524"/>
            </a:xfrm>
          </p:grpSpPr>
          <p:sp>
            <p:nvSpPr>
              <p:cNvPr id="186" name="Rounded Rectangle 185"/>
              <p:cNvSpPr/>
              <p:nvPr/>
            </p:nvSpPr>
            <p:spPr>
              <a:xfrm>
                <a:off x="68500" y="2884673"/>
                <a:ext cx="3577117" cy="831467"/>
              </a:xfrm>
              <a:prstGeom prst="roundRect">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33" name="Content Placeholder 11"/>
              <p:cNvSpPr txBox="1">
                <a:spLocks/>
              </p:cNvSpPr>
              <p:nvPr/>
            </p:nvSpPr>
            <p:spPr>
              <a:xfrm>
                <a:off x="493013" y="2970832"/>
                <a:ext cx="3843199" cy="145413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chemeClr val="tx1"/>
                    </a:solidFill>
                    <a:latin typeface="Arial" panose="020B0604020202020204" pitchFamily="34" charset="0"/>
                    <a:cs typeface="Arial" panose="020B0604020202020204" pitchFamily="34" charset="0"/>
                  </a:rPr>
                  <a:t>INSTRUMENTATION PLAN</a:t>
                </a:r>
              </a:p>
              <a:p>
                <a:pPr marL="457200" indent="-457200" algn="l">
                  <a:buFont typeface="Arial" panose="020B0604020202020204" pitchFamily="34" charset="0"/>
                  <a:buChar char="•"/>
                </a:pPr>
                <a:r>
                  <a:rPr lang="en-US" sz="1800" b="1" dirty="0" smtClean="0">
                    <a:solidFill>
                      <a:srgbClr val="FF0000"/>
                    </a:solidFill>
                    <a:latin typeface="Arial" panose="020B0604020202020204" pitchFamily="34" charset="0"/>
                    <a:cs typeface="Arial" panose="020B0604020202020204" pitchFamily="34" charset="0"/>
                  </a:rPr>
                  <a:t>30 Accelerometers</a:t>
                </a:r>
                <a:endParaRPr lang="en-US" sz="1800" b="1" dirty="0">
                  <a:solidFill>
                    <a:srgbClr val="FF0000"/>
                  </a:solidFill>
                  <a:latin typeface="Arial" panose="020B0604020202020204" pitchFamily="34" charset="0"/>
                  <a:cs typeface="Arial" panose="020B0604020202020204" pitchFamily="34" charset="0"/>
                </a:endParaRPr>
              </a:p>
            </p:txBody>
          </p:sp>
          <p:sp>
            <p:nvSpPr>
              <p:cNvPr id="35" name="Rectangle 34"/>
              <p:cNvSpPr/>
              <p:nvPr/>
            </p:nvSpPr>
            <p:spPr>
              <a:xfrm>
                <a:off x="259402" y="122194"/>
                <a:ext cx="468589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Field</a:t>
                </a:r>
              </a:p>
            </p:txBody>
          </p:sp>
          <p:sp>
            <p:nvSpPr>
              <p:cNvPr id="36" name="Rectangle 35"/>
              <p:cNvSpPr/>
              <p:nvPr/>
            </p:nvSpPr>
            <p:spPr>
              <a:xfrm>
                <a:off x="1027370" y="567624"/>
                <a:ext cx="2736778" cy="646331"/>
              </a:xfrm>
              <a:prstGeom prst="rect">
                <a:avLst/>
              </a:prstGeom>
            </p:spPr>
            <p:txBody>
              <a:bodyPr wrap="non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a:t>
                </a:r>
              </a:p>
              <a:p>
                <a:r>
                  <a:rPr lang="en-US" b="1" dirty="0" smtClean="0">
                    <a:solidFill>
                      <a:schemeClr val="accent1"/>
                    </a:solidFill>
                    <a:latin typeface="Arial" panose="020B0604020202020204" pitchFamily="34" charset="0"/>
                    <a:cs typeface="Arial" panose="020B0604020202020204" pitchFamily="34" charset="0"/>
                  </a:rPr>
                  <a:t>of multi-span viaduct</a:t>
                </a:r>
                <a:endParaRPr lang="en-US" b="1" dirty="0">
                  <a:solidFill>
                    <a:schemeClr val="accent1"/>
                  </a:solidFill>
                  <a:latin typeface="Arial" panose="020B0604020202020204" pitchFamily="34" charset="0"/>
                  <a:cs typeface="Arial" panose="020B0604020202020204" pitchFamily="34" charset="0"/>
                </a:endParaRPr>
              </a:p>
            </p:txBody>
          </p:sp>
          <p:grpSp>
            <p:nvGrpSpPr>
              <p:cNvPr id="112" name="Group 111"/>
              <p:cNvGrpSpPr/>
              <p:nvPr/>
            </p:nvGrpSpPr>
            <p:grpSpPr>
              <a:xfrm>
                <a:off x="4441130" y="500990"/>
                <a:ext cx="7657383" cy="3493532"/>
                <a:chOff x="743822" y="3412867"/>
                <a:chExt cx="7657383" cy="3493532"/>
              </a:xfrm>
            </p:grpSpPr>
            <p:sp>
              <p:nvSpPr>
                <p:cNvPr id="113" name="Rectangle 112"/>
                <p:cNvSpPr/>
                <p:nvPr/>
              </p:nvSpPr>
              <p:spPr>
                <a:xfrm>
                  <a:off x="830744" y="3839446"/>
                  <a:ext cx="7471852" cy="277033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4" name="Rectangle 113"/>
                <p:cNvSpPr/>
                <p:nvPr/>
              </p:nvSpPr>
              <p:spPr>
                <a:xfrm>
                  <a:off x="743822" y="3776392"/>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5" name="Rectangle 114"/>
                <p:cNvSpPr/>
                <p:nvPr/>
              </p:nvSpPr>
              <p:spPr>
                <a:xfrm>
                  <a:off x="4420715" y="3776392"/>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6" name="Rectangle 115"/>
                <p:cNvSpPr/>
                <p:nvPr/>
              </p:nvSpPr>
              <p:spPr>
                <a:xfrm>
                  <a:off x="8063875" y="3776392"/>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7" name="Rectangle 116"/>
                <p:cNvSpPr/>
                <p:nvPr/>
              </p:nvSpPr>
              <p:spPr>
                <a:xfrm>
                  <a:off x="956340" y="3902499"/>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8" name="Rectangle 117"/>
                <p:cNvSpPr/>
                <p:nvPr/>
              </p:nvSpPr>
              <p:spPr>
                <a:xfrm>
                  <a:off x="956340" y="642464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9" name="Rectangle 118"/>
                <p:cNvSpPr/>
                <p:nvPr/>
              </p:nvSpPr>
              <p:spPr>
                <a:xfrm>
                  <a:off x="946220" y="4284842"/>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0" name="Rectangle 119"/>
                <p:cNvSpPr/>
                <p:nvPr/>
              </p:nvSpPr>
              <p:spPr>
                <a:xfrm>
                  <a:off x="946220" y="5043061"/>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1" name="Rectangle 120"/>
                <p:cNvSpPr/>
                <p:nvPr/>
              </p:nvSpPr>
              <p:spPr>
                <a:xfrm>
                  <a:off x="946220" y="4663164"/>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2" name="Rectangle 121"/>
                <p:cNvSpPr/>
                <p:nvPr/>
              </p:nvSpPr>
              <p:spPr>
                <a:xfrm>
                  <a:off x="946220" y="5304733"/>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3" name="Rectangle 122"/>
                <p:cNvSpPr/>
                <p:nvPr/>
              </p:nvSpPr>
              <p:spPr>
                <a:xfrm>
                  <a:off x="946220" y="5683054"/>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4" name="Rectangle 123"/>
                <p:cNvSpPr/>
                <p:nvPr/>
              </p:nvSpPr>
              <p:spPr>
                <a:xfrm>
                  <a:off x="946220" y="6062952"/>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5" name="Multiply 124"/>
                <p:cNvSpPr/>
                <p:nvPr/>
              </p:nvSpPr>
              <p:spPr>
                <a:xfrm>
                  <a:off x="811288" y="5136065"/>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6" name="Multiply 125"/>
                <p:cNvSpPr/>
                <p:nvPr/>
              </p:nvSpPr>
              <p:spPr>
                <a:xfrm>
                  <a:off x="2649736" y="386309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7" name="Multiply 126"/>
                <p:cNvSpPr/>
                <p:nvPr/>
              </p:nvSpPr>
              <p:spPr>
                <a:xfrm>
                  <a:off x="2649735" y="500522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8" name="Multiply 127"/>
                <p:cNvSpPr/>
                <p:nvPr/>
              </p:nvSpPr>
              <p:spPr>
                <a:xfrm>
                  <a:off x="2649735" y="52669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9" name="Multiply 128"/>
                <p:cNvSpPr/>
                <p:nvPr/>
              </p:nvSpPr>
              <p:spPr>
                <a:xfrm>
                  <a:off x="2649735" y="6386808"/>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0" name="Multiply 129"/>
                <p:cNvSpPr/>
                <p:nvPr/>
              </p:nvSpPr>
              <p:spPr>
                <a:xfrm>
                  <a:off x="1747378" y="500522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1" name="Multiply 130"/>
                <p:cNvSpPr/>
                <p:nvPr/>
              </p:nvSpPr>
              <p:spPr>
                <a:xfrm>
                  <a:off x="3577391" y="500522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2" name="Multiply 131"/>
                <p:cNvSpPr/>
                <p:nvPr/>
              </p:nvSpPr>
              <p:spPr>
                <a:xfrm>
                  <a:off x="1747378" y="52669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3" name="Multiply 132"/>
                <p:cNvSpPr/>
                <p:nvPr/>
              </p:nvSpPr>
              <p:spPr>
                <a:xfrm>
                  <a:off x="3577391" y="52669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4" name="Multiply 133"/>
                <p:cNvSpPr/>
                <p:nvPr/>
              </p:nvSpPr>
              <p:spPr>
                <a:xfrm>
                  <a:off x="5432704" y="387254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5" name="Multiply 134"/>
                <p:cNvSpPr/>
                <p:nvPr/>
              </p:nvSpPr>
              <p:spPr>
                <a:xfrm>
                  <a:off x="2649736" y="444931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6" name="Multiply 135"/>
                <p:cNvSpPr/>
                <p:nvPr/>
              </p:nvSpPr>
              <p:spPr>
                <a:xfrm>
                  <a:off x="2649736" y="584036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7" name="Multiply 136"/>
                <p:cNvSpPr/>
                <p:nvPr/>
              </p:nvSpPr>
              <p:spPr>
                <a:xfrm>
                  <a:off x="5432704" y="6386808"/>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8" name="Multiply 137"/>
                <p:cNvSpPr/>
                <p:nvPr/>
              </p:nvSpPr>
              <p:spPr>
                <a:xfrm>
                  <a:off x="5432704" y="500522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9" name="Multiply 138"/>
                <p:cNvSpPr/>
                <p:nvPr/>
              </p:nvSpPr>
              <p:spPr>
                <a:xfrm>
                  <a:off x="5432704" y="52669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0" name="Multiply 139"/>
                <p:cNvSpPr/>
                <p:nvPr/>
              </p:nvSpPr>
              <p:spPr>
                <a:xfrm>
                  <a:off x="1747378" y="387097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1" name="Multiply 140"/>
                <p:cNvSpPr/>
                <p:nvPr/>
              </p:nvSpPr>
              <p:spPr>
                <a:xfrm>
                  <a:off x="3577391" y="6386808"/>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2" name="Multiply 141"/>
                <p:cNvSpPr/>
                <p:nvPr/>
              </p:nvSpPr>
              <p:spPr>
                <a:xfrm>
                  <a:off x="3577391" y="3861514"/>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3" name="Multiply 142"/>
                <p:cNvSpPr/>
                <p:nvPr/>
              </p:nvSpPr>
              <p:spPr>
                <a:xfrm>
                  <a:off x="1747378" y="638523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44" name="Straight Connector 143"/>
                <p:cNvCxnSpPr/>
                <p:nvPr/>
              </p:nvCxnSpPr>
              <p:spPr>
                <a:xfrm>
                  <a:off x="1848577" y="369570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797376" y="6629400"/>
                  <a:ext cx="48862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1/4</a:t>
                  </a:r>
                </a:p>
              </p:txBody>
            </p:sp>
            <p:cxnSp>
              <p:nvCxnSpPr>
                <p:cNvPr id="146" name="Straight Connector 145"/>
                <p:cNvCxnSpPr/>
                <p:nvPr/>
              </p:nvCxnSpPr>
              <p:spPr>
                <a:xfrm>
                  <a:off x="2757113" y="3694317"/>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2705911" y="6628017"/>
                  <a:ext cx="86195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Mid-span</a:t>
                  </a:r>
                </a:p>
              </p:txBody>
            </p:sp>
            <p:cxnSp>
              <p:nvCxnSpPr>
                <p:cNvPr id="148" name="Straight Connector 147"/>
                <p:cNvCxnSpPr/>
                <p:nvPr/>
              </p:nvCxnSpPr>
              <p:spPr>
                <a:xfrm>
                  <a:off x="3689345" y="3694317"/>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3638144" y="6628017"/>
                  <a:ext cx="48862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3/4</a:t>
                  </a:r>
                </a:p>
              </p:txBody>
            </p:sp>
            <p:cxnSp>
              <p:nvCxnSpPr>
                <p:cNvPr id="150" name="Straight Connector 149"/>
                <p:cNvCxnSpPr/>
                <p:nvPr/>
              </p:nvCxnSpPr>
              <p:spPr>
                <a:xfrm>
                  <a:off x="5543465" y="3694317"/>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5492264" y="6628017"/>
                  <a:ext cx="48862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1/4</a:t>
                  </a:r>
                </a:p>
              </p:txBody>
            </p:sp>
            <p:sp>
              <p:nvSpPr>
                <p:cNvPr id="152" name="TextBox 151"/>
                <p:cNvSpPr txBox="1"/>
                <p:nvPr/>
              </p:nvSpPr>
              <p:spPr>
                <a:xfrm>
                  <a:off x="2104827" y="3412867"/>
                  <a:ext cx="129221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Span  7</a:t>
                  </a:r>
                </a:p>
              </p:txBody>
            </p:sp>
            <p:sp>
              <p:nvSpPr>
                <p:cNvPr id="153" name="TextBox 152"/>
                <p:cNvSpPr txBox="1"/>
                <p:nvPr/>
              </p:nvSpPr>
              <p:spPr>
                <a:xfrm>
                  <a:off x="5876948" y="3412867"/>
                  <a:ext cx="129221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Span  8</a:t>
                  </a:r>
                </a:p>
              </p:txBody>
            </p:sp>
          </p:grpSp>
          <p:pic>
            <p:nvPicPr>
              <p:cNvPr id="154" name="Picture 1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2449" y="4576476"/>
                <a:ext cx="3048370" cy="2169242"/>
              </a:xfrm>
              <a:prstGeom prst="rect">
                <a:avLst/>
              </a:prstGeom>
            </p:spPr>
          </p:pic>
          <p:sp>
            <p:nvSpPr>
              <p:cNvPr id="155" name="TextBox 154"/>
              <p:cNvSpPr txBox="1"/>
              <p:nvPr/>
            </p:nvSpPr>
            <p:spPr>
              <a:xfrm>
                <a:off x="4842449" y="3974932"/>
                <a:ext cx="304837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Typical Accelerometer Installation</a:t>
                </a:r>
              </a:p>
            </p:txBody>
          </p:sp>
          <p:sp>
            <p:nvSpPr>
              <p:cNvPr id="156" name="Rounded Rectangle 155"/>
              <p:cNvSpPr/>
              <p:nvPr/>
            </p:nvSpPr>
            <p:spPr>
              <a:xfrm>
                <a:off x="7955745" y="724371"/>
                <a:ext cx="650156" cy="3184267"/>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Arc 183"/>
              <p:cNvSpPr/>
              <p:nvPr/>
            </p:nvSpPr>
            <p:spPr>
              <a:xfrm rot="12418184">
                <a:off x="7847789" y="3675588"/>
                <a:ext cx="2083434" cy="1463550"/>
              </a:xfrm>
              <a:prstGeom prst="arc">
                <a:avLst/>
              </a:prstGeom>
              <a:ln w="5080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Oval 184"/>
              <p:cNvSpPr/>
              <p:nvPr/>
            </p:nvSpPr>
            <p:spPr>
              <a:xfrm>
                <a:off x="5966244" y="6181838"/>
                <a:ext cx="566133" cy="5334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4842448" y="4546291"/>
                <a:ext cx="441975" cy="43891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2259238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09348" y="979192"/>
            <a:ext cx="3910252" cy="1646201"/>
          </a:xfrm>
          <a:prstGeom prst="roundRect">
            <a:avLst>
              <a:gd name="adj" fmla="val 8840"/>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rial" panose="020B0604020202020204" pitchFamily="34" charset="0"/>
                <a:ea typeface="Lucida Sans Unicode" panose="020B0602030504020204" pitchFamily="34" charset="0"/>
                <a:cs typeface="Arial" panose="020B0604020202020204" pitchFamily="34" charset="0"/>
              </a:rPr>
              <a:t>The viaduct spans are experiencing high magnitudes of vibration at low frequencies (~ 0.25 g). </a:t>
            </a:r>
          </a:p>
        </p:txBody>
      </p:sp>
      <p:sp>
        <p:nvSpPr>
          <p:cNvPr id="10" name="Rectangle 9"/>
          <p:cNvSpPr/>
          <p:nvPr/>
        </p:nvSpPr>
        <p:spPr>
          <a:xfrm>
            <a:off x="252917" y="122194"/>
            <a:ext cx="4634602"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a:t>
            </a:r>
            <a:r>
              <a:rPr lang="en-US" b="1" dirty="0" smtClean="0">
                <a:latin typeface="Arial" panose="020B0604020202020204" pitchFamily="34" charset="0"/>
                <a:cs typeface="Arial" panose="020B0604020202020204" pitchFamily="34" charset="0"/>
              </a:rPr>
              <a:t>Field:</a:t>
            </a:r>
            <a:endParaRPr lang="en-US" b="1" dirty="0">
              <a:latin typeface="Arial" panose="020B0604020202020204" pitchFamily="34" charset="0"/>
              <a:cs typeface="Arial" panose="020B0604020202020204" pitchFamily="34" charset="0"/>
            </a:endParaRPr>
          </a:p>
        </p:txBody>
      </p:sp>
      <p:sp>
        <p:nvSpPr>
          <p:cNvPr id="11" name="Rectangle 10"/>
          <p:cNvSpPr/>
          <p:nvPr/>
        </p:nvSpPr>
        <p:spPr>
          <a:xfrm>
            <a:off x="4685597" y="122194"/>
            <a:ext cx="5871800"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5450" y="979193"/>
            <a:ext cx="7167854" cy="2050652"/>
          </a:xfrm>
          <a:prstGeom prst="rect">
            <a:avLst/>
          </a:prstGeom>
        </p:spPr>
      </p:pic>
      <p:sp>
        <p:nvSpPr>
          <p:cNvPr id="42" name="Multiply 41"/>
          <p:cNvSpPr/>
          <p:nvPr/>
        </p:nvSpPr>
        <p:spPr>
          <a:xfrm>
            <a:off x="7001244" y="1802383"/>
            <a:ext cx="137787" cy="135802"/>
          </a:xfrm>
          <a:prstGeom prst="mathMultiply">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ultiply 42"/>
          <p:cNvSpPr/>
          <p:nvPr/>
        </p:nvSpPr>
        <p:spPr>
          <a:xfrm>
            <a:off x="7022048" y="1947323"/>
            <a:ext cx="137787" cy="135802"/>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g2"/>
          <p:cNvPicPr/>
          <p:nvPr/>
        </p:nvPicPr>
        <p:blipFill rotWithShape="1">
          <a:blip r:embed="rId3"/>
          <a:srcRect t="4194" b="4523"/>
          <a:stretch/>
        </p:blipFill>
        <p:spPr bwMode="auto">
          <a:xfrm>
            <a:off x="89921" y="3419647"/>
            <a:ext cx="4974255" cy="3036827"/>
          </a:xfrm>
          <a:prstGeom prst="rect">
            <a:avLst/>
          </a:prstGeom>
          <a:ln>
            <a:noFill/>
          </a:ln>
          <a:extLst>
            <a:ext uri="{53640926-AAD7-44D8-BBD7-CCE9431645EC}">
              <a14:shadowObscured xmlns:a14="http://schemas.microsoft.com/office/drawing/2010/main"/>
            </a:ext>
          </a:extLst>
        </p:spPr>
      </p:pic>
      <p:sp>
        <p:nvSpPr>
          <p:cNvPr id="45" name="Multiply 44"/>
          <p:cNvSpPr/>
          <p:nvPr/>
        </p:nvSpPr>
        <p:spPr>
          <a:xfrm>
            <a:off x="3726586" y="3628301"/>
            <a:ext cx="137876" cy="135802"/>
          </a:xfrm>
          <a:prstGeom prst="mathMultiply">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Multiply 45"/>
          <p:cNvSpPr/>
          <p:nvPr/>
        </p:nvSpPr>
        <p:spPr>
          <a:xfrm>
            <a:off x="3722158" y="3738737"/>
            <a:ext cx="137876" cy="135802"/>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4928702" y="3287323"/>
            <a:ext cx="6850527" cy="3072997"/>
            <a:chOff x="743822" y="3412867"/>
            <a:chExt cx="7657383" cy="3783566"/>
          </a:xfrm>
        </p:grpSpPr>
        <p:sp>
          <p:nvSpPr>
            <p:cNvPr id="48" name="Rectangle 47"/>
            <p:cNvSpPr/>
            <p:nvPr/>
          </p:nvSpPr>
          <p:spPr>
            <a:xfrm>
              <a:off x="830744" y="3839446"/>
              <a:ext cx="7471852" cy="277033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Rectangle 48"/>
            <p:cNvSpPr/>
            <p:nvPr/>
          </p:nvSpPr>
          <p:spPr>
            <a:xfrm>
              <a:off x="743822" y="3776392"/>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p:cNvSpPr/>
            <p:nvPr/>
          </p:nvSpPr>
          <p:spPr>
            <a:xfrm>
              <a:off x="4420715" y="3776392"/>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Rectangle 50"/>
            <p:cNvSpPr/>
            <p:nvPr/>
          </p:nvSpPr>
          <p:spPr>
            <a:xfrm>
              <a:off x="8063875" y="3776392"/>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Rectangle 51"/>
            <p:cNvSpPr/>
            <p:nvPr/>
          </p:nvSpPr>
          <p:spPr>
            <a:xfrm>
              <a:off x="956340" y="3902499"/>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Rectangle 52"/>
            <p:cNvSpPr/>
            <p:nvPr/>
          </p:nvSpPr>
          <p:spPr>
            <a:xfrm>
              <a:off x="956340" y="642464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Rectangle 53"/>
            <p:cNvSpPr/>
            <p:nvPr/>
          </p:nvSpPr>
          <p:spPr>
            <a:xfrm>
              <a:off x="946220" y="4284842"/>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5" name="Rectangle 54"/>
            <p:cNvSpPr/>
            <p:nvPr/>
          </p:nvSpPr>
          <p:spPr>
            <a:xfrm>
              <a:off x="946220" y="5043061"/>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6" name="Rectangle 55"/>
            <p:cNvSpPr/>
            <p:nvPr/>
          </p:nvSpPr>
          <p:spPr>
            <a:xfrm>
              <a:off x="946220" y="4663164"/>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7" name="Rectangle 56"/>
            <p:cNvSpPr/>
            <p:nvPr/>
          </p:nvSpPr>
          <p:spPr>
            <a:xfrm>
              <a:off x="946220" y="5304733"/>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8" name="Rectangle 57"/>
            <p:cNvSpPr/>
            <p:nvPr/>
          </p:nvSpPr>
          <p:spPr>
            <a:xfrm>
              <a:off x="946220" y="5683054"/>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Rectangle 58"/>
            <p:cNvSpPr/>
            <p:nvPr/>
          </p:nvSpPr>
          <p:spPr>
            <a:xfrm>
              <a:off x="946220" y="6062952"/>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Multiply 59"/>
            <p:cNvSpPr/>
            <p:nvPr/>
          </p:nvSpPr>
          <p:spPr>
            <a:xfrm>
              <a:off x="811288" y="5136065"/>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1" name="Multiply 60"/>
            <p:cNvSpPr/>
            <p:nvPr/>
          </p:nvSpPr>
          <p:spPr>
            <a:xfrm>
              <a:off x="2649736" y="386309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2" name="Multiply 61"/>
            <p:cNvSpPr/>
            <p:nvPr/>
          </p:nvSpPr>
          <p:spPr>
            <a:xfrm>
              <a:off x="2649735" y="500522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Multiply 62"/>
            <p:cNvSpPr/>
            <p:nvPr/>
          </p:nvSpPr>
          <p:spPr>
            <a:xfrm>
              <a:off x="2649735" y="52669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4" name="Multiply 63"/>
            <p:cNvSpPr/>
            <p:nvPr/>
          </p:nvSpPr>
          <p:spPr>
            <a:xfrm>
              <a:off x="2649735" y="6386808"/>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5" name="Multiply 64"/>
            <p:cNvSpPr/>
            <p:nvPr/>
          </p:nvSpPr>
          <p:spPr>
            <a:xfrm>
              <a:off x="1747378" y="500522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6" name="Multiply 65"/>
            <p:cNvSpPr/>
            <p:nvPr/>
          </p:nvSpPr>
          <p:spPr>
            <a:xfrm>
              <a:off x="3577391" y="500522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7" name="Multiply 66"/>
            <p:cNvSpPr/>
            <p:nvPr/>
          </p:nvSpPr>
          <p:spPr>
            <a:xfrm>
              <a:off x="1747378" y="52669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8" name="Multiply 67"/>
            <p:cNvSpPr/>
            <p:nvPr/>
          </p:nvSpPr>
          <p:spPr>
            <a:xfrm>
              <a:off x="3577391" y="52669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9" name="Multiply 68"/>
            <p:cNvSpPr/>
            <p:nvPr/>
          </p:nvSpPr>
          <p:spPr>
            <a:xfrm>
              <a:off x="5432704" y="387254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0" name="Multiply 69"/>
            <p:cNvSpPr/>
            <p:nvPr/>
          </p:nvSpPr>
          <p:spPr>
            <a:xfrm>
              <a:off x="2649736" y="444931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Multiply 70"/>
            <p:cNvSpPr/>
            <p:nvPr/>
          </p:nvSpPr>
          <p:spPr>
            <a:xfrm>
              <a:off x="2649736" y="584036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Multiply 71"/>
            <p:cNvSpPr/>
            <p:nvPr/>
          </p:nvSpPr>
          <p:spPr>
            <a:xfrm>
              <a:off x="5432704" y="6386808"/>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3" name="Multiply 72"/>
            <p:cNvSpPr/>
            <p:nvPr/>
          </p:nvSpPr>
          <p:spPr>
            <a:xfrm>
              <a:off x="5432704" y="500522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4" name="Multiply 73"/>
            <p:cNvSpPr/>
            <p:nvPr/>
          </p:nvSpPr>
          <p:spPr>
            <a:xfrm>
              <a:off x="5432704" y="52669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5" name="Multiply 74"/>
            <p:cNvSpPr/>
            <p:nvPr/>
          </p:nvSpPr>
          <p:spPr>
            <a:xfrm>
              <a:off x="1747378" y="387097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Multiply 75"/>
            <p:cNvSpPr/>
            <p:nvPr/>
          </p:nvSpPr>
          <p:spPr>
            <a:xfrm>
              <a:off x="3577391" y="6386808"/>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Multiply 76"/>
            <p:cNvSpPr/>
            <p:nvPr/>
          </p:nvSpPr>
          <p:spPr>
            <a:xfrm>
              <a:off x="3577391" y="3861514"/>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Multiply 77"/>
            <p:cNvSpPr/>
            <p:nvPr/>
          </p:nvSpPr>
          <p:spPr>
            <a:xfrm>
              <a:off x="1747378" y="638523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9" name="Straight Connector 78"/>
            <p:cNvCxnSpPr/>
            <p:nvPr/>
          </p:nvCxnSpPr>
          <p:spPr>
            <a:xfrm>
              <a:off x="1848577" y="369570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797376" y="6629399"/>
              <a:ext cx="488624" cy="34104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1/4</a:t>
              </a:r>
            </a:p>
          </p:txBody>
        </p:sp>
        <p:cxnSp>
          <p:nvCxnSpPr>
            <p:cNvPr id="81" name="Straight Connector 80"/>
            <p:cNvCxnSpPr/>
            <p:nvPr/>
          </p:nvCxnSpPr>
          <p:spPr>
            <a:xfrm>
              <a:off x="2757113" y="3694317"/>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2705911" y="6628017"/>
              <a:ext cx="861955" cy="568416"/>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Mid-span</a:t>
              </a:r>
            </a:p>
          </p:txBody>
        </p:sp>
        <p:cxnSp>
          <p:nvCxnSpPr>
            <p:cNvPr id="83" name="Straight Connector 82"/>
            <p:cNvCxnSpPr/>
            <p:nvPr/>
          </p:nvCxnSpPr>
          <p:spPr>
            <a:xfrm>
              <a:off x="3689345" y="3694317"/>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638144" y="6628017"/>
              <a:ext cx="488624" cy="34104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3/4</a:t>
              </a:r>
            </a:p>
          </p:txBody>
        </p:sp>
        <p:cxnSp>
          <p:nvCxnSpPr>
            <p:cNvPr id="85" name="Straight Connector 84"/>
            <p:cNvCxnSpPr/>
            <p:nvPr/>
          </p:nvCxnSpPr>
          <p:spPr>
            <a:xfrm>
              <a:off x="5543465" y="3694317"/>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5492264" y="6628017"/>
              <a:ext cx="488624" cy="34104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1/4</a:t>
              </a:r>
            </a:p>
          </p:txBody>
        </p:sp>
        <p:sp>
          <p:nvSpPr>
            <p:cNvPr id="87" name="TextBox 86"/>
            <p:cNvSpPr txBox="1"/>
            <p:nvPr/>
          </p:nvSpPr>
          <p:spPr>
            <a:xfrm>
              <a:off x="2104827" y="3412867"/>
              <a:ext cx="1292214" cy="454733"/>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Span  7</a:t>
              </a:r>
            </a:p>
          </p:txBody>
        </p:sp>
        <p:sp>
          <p:nvSpPr>
            <p:cNvPr id="88" name="TextBox 87"/>
            <p:cNvSpPr txBox="1"/>
            <p:nvPr/>
          </p:nvSpPr>
          <p:spPr>
            <a:xfrm>
              <a:off x="5876948" y="3412867"/>
              <a:ext cx="1292214" cy="454733"/>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Span  8</a:t>
              </a:r>
            </a:p>
          </p:txBody>
        </p:sp>
      </p:grpSp>
      <p:sp>
        <p:nvSpPr>
          <p:cNvPr id="90" name="TextBox 89"/>
          <p:cNvSpPr txBox="1"/>
          <p:nvPr/>
        </p:nvSpPr>
        <p:spPr>
          <a:xfrm>
            <a:off x="6684046" y="2471505"/>
            <a:ext cx="95231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Mid-span</a:t>
            </a:r>
          </a:p>
        </p:txBody>
      </p:sp>
      <p:sp>
        <p:nvSpPr>
          <p:cNvPr id="91" name="TextBox 90"/>
          <p:cNvSpPr txBox="1"/>
          <p:nvPr/>
        </p:nvSpPr>
        <p:spPr>
          <a:xfrm>
            <a:off x="6506673" y="1044258"/>
            <a:ext cx="880271"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Span  7</a:t>
            </a:r>
          </a:p>
        </p:txBody>
      </p:sp>
      <p:sp>
        <p:nvSpPr>
          <p:cNvPr id="92" name="TextBox 91"/>
          <p:cNvSpPr txBox="1"/>
          <p:nvPr/>
        </p:nvSpPr>
        <p:spPr>
          <a:xfrm>
            <a:off x="9076287" y="1044258"/>
            <a:ext cx="880271"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Span  8</a:t>
            </a:r>
          </a:p>
        </p:txBody>
      </p:sp>
      <p:cxnSp>
        <p:nvCxnSpPr>
          <p:cNvPr id="94" name="Straight Arrow Connector 93"/>
          <p:cNvCxnSpPr/>
          <p:nvPr/>
        </p:nvCxnSpPr>
        <p:spPr>
          <a:xfrm>
            <a:off x="4486241" y="3685000"/>
            <a:ext cx="2147550" cy="895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500324" y="3820070"/>
            <a:ext cx="2147550" cy="10038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348258" y="3155625"/>
            <a:ext cx="4882230" cy="369332"/>
          </a:xfrm>
          <a:prstGeom prst="rect">
            <a:avLst/>
          </a:prstGeom>
        </p:spPr>
        <p:txBody>
          <a:bodyPr wrap="square">
            <a:spAutoFit/>
          </a:bodyPr>
          <a:lstStyle/>
          <a:p>
            <a:r>
              <a:rPr lang="en-US" dirty="0">
                <a:latin typeface="Arial" panose="020B0604020202020204" pitchFamily="34" charset="0"/>
                <a:ea typeface="Lucida Sans Unicode" panose="020B0602030504020204" pitchFamily="34" charset="0"/>
                <a:cs typeface="Arial" panose="020B0604020202020204" pitchFamily="34" charset="0"/>
              </a:rPr>
              <a:t>Acceleration </a:t>
            </a:r>
            <a:r>
              <a:rPr lang="en-US" dirty="0" smtClean="0">
                <a:latin typeface="Arial" panose="020B0604020202020204" pitchFamily="34" charset="0"/>
                <a:ea typeface="Lucida Sans Unicode" panose="020B0602030504020204" pitchFamily="34" charset="0"/>
                <a:cs typeface="Arial" panose="020B0604020202020204" pitchFamily="34" charset="0"/>
              </a:rPr>
              <a:t>time history during large event</a:t>
            </a:r>
            <a:endParaRPr lang="en-US" dirty="0">
              <a:latin typeface="Arial" panose="020B0604020202020204" pitchFamily="34" charset="0"/>
              <a:ea typeface="Lucida Sans Unicode" panose="020B0602030504020204" pitchFamily="34" charset="0"/>
              <a:cs typeface="Arial" panose="020B0604020202020204" pitchFamily="34" charset="0"/>
            </a:endParaRPr>
          </a:p>
        </p:txBody>
      </p:sp>
    </p:spTree>
    <p:extLst>
      <p:ext uri="{BB962C8B-B14F-4D97-AF65-F5344CB8AC3E}">
        <p14:creationId xmlns:p14="http://schemas.microsoft.com/office/powerpoint/2010/main" val="4060839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503" y="0"/>
            <a:ext cx="10766452" cy="875489"/>
          </a:xfrm>
        </p:spPr>
        <p:txBody>
          <a:bodyPr>
            <a:normAutofit/>
          </a:bodyPr>
          <a:lstStyle/>
          <a:p>
            <a:pPr algn="l"/>
            <a:r>
              <a:rPr lang="en-US" sz="3600" dirty="0" smtClean="0">
                <a:solidFill>
                  <a:schemeClr val="accent4">
                    <a:lumMod val="75000"/>
                  </a:schemeClr>
                </a:solidFill>
                <a:latin typeface="Arial" panose="020B0604020202020204" pitchFamily="34" charset="0"/>
                <a:cs typeface="Arial" panose="020B0604020202020204" pitchFamily="34" charset="0"/>
              </a:rPr>
              <a:t>Background:</a:t>
            </a:r>
            <a:endParaRPr lang="en-US" sz="3600" dirty="0">
              <a:solidFill>
                <a:schemeClr val="accent4">
                  <a:lumMod val="75000"/>
                </a:schemeClr>
              </a:solidFill>
              <a:latin typeface="Arial" panose="020B0604020202020204" pitchFamily="34" charset="0"/>
              <a:cs typeface="Arial" panose="020B0604020202020204" pitchFamily="34" charset="0"/>
            </a:endParaRPr>
          </a:p>
        </p:txBody>
      </p:sp>
      <p:sp>
        <p:nvSpPr>
          <p:cNvPr id="5" name="Content Placeholder 3"/>
          <p:cNvSpPr>
            <a:spLocks noGrp="1"/>
          </p:cNvSpPr>
          <p:nvPr>
            <p:ph idx="1"/>
          </p:nvPr>
        </p:nvSpPr>
        <p:spPr>
          <a:xfrm>
            <a:off x="303503" y="793419"/>
            <a:ext cx="11441430" cy="5988381"/>
          </a:xfrm>
        </p:spPr>
        <p:txBody>
          <a:bodyPr>
            <a:noAutofit/>
          </a:bodyPr>
          <a:lstStyle/>
          <a:p>
            <a:pPr>
              <a:spcBef>
                <a:spcPts val="400"/>
              </a:spcBef>
              <a:spcAft>
                <a:spcPts val="600"/>
              </a:spcAft>
            </a:pPr>
            <a:r>
              <a:rPr lang="en-US" sz="2400" dirty="0" smtClean="0">
                <a:latin typeface="Arial" panose="020B0604020202020204" pitchFamily="34" charset="0"/>
                <a:cs typeface="Arial" panose="020B0604020202020204" pitchFamily="34" charset="0"/>
              </a:rPr>
              <a:t>There is a growing consensus on the need to transition to </a:t>
            </a:r>
            <a:r>
              <a:rPr lang="en-US" sz="2400" b="1" i="1" dirty="0" smtClean="0">
                <a:latin typeface="Arial" panose="020B0604020202020204" pitchFamily="34" charset="0"/>
                <a:cs typeface="Arial" panose="020B0604020202020204" pitchFamily="34" charset="0"/>
              </a:rPr>
              <a:t>data driven objective decision</a:t>
            </a:r>
            <a:r>
              <a:rPr lang="en-US" sz="2400" dirty="0" smtClean="0">
                <a:latin typeface="Arial" panose="020B0604020202020204" pitchFamily="34" charset="0"/>
                <a:cs typeface="Arial" panose="020B0604020202020204" pitchFamily="34" charset="0"/>
              </a:rPr>
              <a:t> making in the realm of managing highway infrastructures (US Congress, FAST Act; FHWA Strategic Plan).</a:t>
            </a:r>
          </a:p>
          <a:p>
            <a:pPr>
              <a:spcBef>
                <a:spcPts val="400"/>
              </a:spcBef>
              <a:spcAft>
                <a:spcPts val="600"/>
              </a:spcAft>
            </a:pPr>
            <a:r>
              <a:rPr lang="en-US" sz="2400" dirty="0" smtClean="0">
                <a:latin typeface="Arial" panose="020B0604020202020204" pitchFamily="34" charset="0"/>
                <a:cs typeface="Arial" panose="020B0604020202020204" pitchFamily="34" charset="0"/>
              </a:rPr>
              <a:t>Achieving </a:t>
            </a:r>
            <a:r>
              <a:rPr lang="en-US" sz="2400" dirty="0">
                <a:latin typeface="Arial" panose="020B0604020202020204" pitchFamily="34" charset="0"/>
                <a:cs typeface="Arial" panose="020B0604020202020204" pitchFamily="34" charset="0"/>
              </a:rPr>
              <a:t>this will require designing experiments using sensing, imaging, simulation and information technologies to obtain, visualize and interpret </a:t>
            </a:r>
            <a:r>
              <a:rPr lang="en-US" sz="2400" b="1" i="1" dirty="0">
                <a:latin typeface="Arial" panose="020B0604020202020204" pitchFamily="34" charset="0"/>
                <a:cs typeface="Arial" panose="020B0604020202020204" pitchFamily="34" charset="0"/>
              </a:rPr>
              <a:t>quantitative performance data </a:t>
            </a:r>
            <a:r>
              <a:rPr lang="en-US" sz="2400" dirty="0">
                <a:latin typeface="Arial" panose="020B0604020202020204" pitchFamily="34" charset="0"/>
                <a:cs typeface="Arial" panose="020B0604020202020204" pitchFamily="34" charset="0"/>
              </a:rPr>
              <a:t>from operating </a:t>
            </a:r>
            <a:r>
              <a:rPr lang="en-US" sz="2400" dirty="0" smtClean="0">
                <a:latin typeface="Arial" panose="020B0604020202020204" pitchFamily="34" charset="0"/>
                <a:cs typeface="Arial" panose="020B0604020202020204" pitchFamily="34" charset="0"/>
              </a:rPr>
              <a:t>bridges.</a:t>
            </a:r>
          </a:p>
          <a:p>
            <a:pPr>
              <a:spcBef>
                <a:spcPts val="400"/>
              </a:spcBef>
              <a:spcAft>
                <a:spcPts val="600"/>
              </a:spcAft>
            </a:pPr>
            <a:r>
              <a:rPr lang="en-US" sz="2400" dirty="0" smtClean="0">
                <a:latin typeface="Arial" panose="020B0604020202020204" pitchFamily="34" charset="0"/>
                <a:cs typeface="Arial" panose="020B0604020202020204" pitchFamily="34" charset="0"/>
              </a:rPr>
              <a:t>Effective </a:t>
            </a:r>
            <a:r>
              <a:rPr lang="en-US" sz="2400" dirty="0">
                <a:latin typeface="Arial" panose="020B0604020202020204" pitchFamily="34" charset="0"/>
                <a:cs typeface="Arial" panose="020B0604020202020204" pitchFamily="34" charset="0"/>
              </a:rPr>
              <a:t>technology leveraging requires proper </a:t>
            </a:r>
            <a:r>
              <a:rPr lang="en-US" sz="2400" b="1" i="1" dirty="0">
                <a:latin typeface="Arial" panose="020B0604020202020204" pitchFamily="34" charset="0"/>
                <a:cs typeface="Arial" panose="020B0604020202020204" pitchFamily="34" charset="0"/>
              </a:rPr>
              <a:t>policy and strategy</a:t>
            </a:r>
            <a:r>
              <a:rPr lang="en-US" sz="2400" dirty="0">
                <a:latin typeface="Arial" panose="020B0604020202020204" pitchFamily="34" charset="0"/>
                <a:cs typeface="Arial" panose="020B0604020202020204" pitchFamily="34" charset="0"/>
              </a:rPr>
              <a:t>, also presupposes a profession with the requisite education/training. It also requires </a:t>
            </a:r>
            <a:r>
              <a:rPr lang="en-US" sz="2400" b="1" i="1" dirty="0">
                <a:latin typeface="Arial" panose="020B0604020202020204" pitchFamily="34" charset="0"/>
                <a:cs typeface="Arial" panose="020B0604020202020204" pitchFamily="34" charset="0"/>
              </a:rPr>
              <a:t>technology tools </a:t>
            </a:r>
            <a:r>
              <a:rPr lang="en-US" sz="2400" dirty="0">
                <a:latin typeface="Arial" panose="020B0604020202020204" pitchFamily="34" charset="0"/>
                <a:cs typeface="Arial" panose="020B0604020202020204" pitchFamily="34" charset="0"/>
              </a:rPr>
              <a:t>such as sensing, imaging, data processing, simulation and data-and-heuristics based decision-making</a:t>
            </a:r>
            <a:r>
              <a:rPr lang="en-US" sz="2400" dirty="0" smtClean="0">
                <a:latin typeface="Arial" panose="020B0604020202020204" pitchFamily="34" charset="0"/>
                <a:cs typeface="Arial" panose="020B0604020202020204" pitchFamily="34" charset="0"/>
              </a:rPr>
              <a:t>. </a:t>
            </a:r>
          </a:p>
          <a:p>
            <a:pPr>
              <a:spcBef>
                <a:spcPts val="400"/>
              </a:spcBef>
              <a:spcAft>
                <a:spcPts val="600"/>
              </a:spcAft>
            </a:pPr>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single most critical prerequisite is the </a:t>
            </a:r>
            <a:r>
              <a:rPr lang="en-US" sz="2400" b="1" i="1" dirty="0">
                <a:latin typeface="Arial" panose="020B0604020202020204" pitchFamily="34" charset="0"/>
                <a:cs typeface="Arial" panose="020B0604020202020204" pitchFamily="34" charset="0"/>
              </a:rPr>
              <a:t>championship of forward thinking bridge owners/engineers/managers</a:t>
            </a:r>
            <a:r>
              <a:rPr lang="en-US" sz="2400" dirty="0">
                <a:latin typeface="Arial" panose="020B0604020202020204" pitchFamily="34" charset="0"/>
                <a:cs typeface="Arial" panose="020B0604020202020204" pitchFamily="34" charset="0"/>
              </a:rPr>
              <a:t> willing to try new tools in partnership with academe and industry. </a:t>
            </a:r>
            <a:r>
              <a:rPr lang="en-US" sz="2400"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713987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6251" y="2091049"/>
            <a:ext cx="2671817" cy="4267687"/>
          </a:xfrm>
          <a:prstGeom prst="roundRect">
            <a:avLst>
              <a:gd name="adj" fmla="val 8840"/>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687" r="6457"/>
          <a:stretch/>
        </p:blipFill>
        <p:spPr>
          <a:xfrm>
            <a:off x="2926942" y="204149"/>
            <a:ext cx="8788966" cy="433835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62"/>
          <a:stretch/>
        </p:blipFill>
        <p:spPr>
          <a:xfrm>
            <a:off x="8704654" y="1987281"/>
            <a:ext cx="2986023" cy="4677248"/>
          </a:xfrm>
          <a:prstGeom prst="rect">
            <a:avLst/>
          </a:prstGeom>
          <a:solidFill>
            <a:schemeClr val="bg1"/>
          </a:solidFill>
          <a:ln>
            <a:solidFill>
              <a:schemeClr val="tx1"/>
            </a:solidFill>
          </a:ln>
          <a:effectLst>
            <a:outerShdw blurRad="50800" dist="38100" dir="13500000" algn="br" rotWithShape="0">
              <a:prstClr val="black">
                <a:alpha val="40000"/>
              </a:prstClr>
            </a:outerShdw>
          </a:effectLst>
        </p:spPr>
      </p:pic>
      <mc:AlternateContent xmlns:mc="http://schemas.openxmlformats.org/markup-compatibility/2006" xmlns:a14="http://schemas.microsoft.com/office/drawing/2010/main">
        <mc:Choice Requires="a14">
          <p:sp>
            <p:nvSpPr>
              <p:cNvPr id="6" name="TextBox 5"/>
              <p:cNvSpPr txBox="1"/>
              <p:nvPr/>
            </p:nvSpPr>
            <p:spPr>
              <a:xfrm>
                <a:off x="3443932" y="4390104"/>
                <a:ext cx="5052060" cy="1911549"/>
              </a:xfrm>
              <a:prstGeom prst="rect">
                <a:avLst/>
              </a:prstGeom>
              <a:noFill/>
            </p:spPr>
            <p:txBody>
              <a:bodyPr wrap="square" rtlCol="0">
                <a:spAutoFit/>
              </a:bodyPr>
              <a:lstStyle/>
              <a:p>
                <a:r>
                  <a:rPr lang="en-US" dirty="0" smtClean="0"/>
                  <a:t>Harmonic Motion:</a:t>
                </a:r>
              </a:p>
              <a:p>
                <a:r>
                  <a:rPr lang="en-US" dirty="0"/>
                  <a:t>	</a:t>
                </a:r>
                <a:r>
                  <a:rPr lang="en-US" dirty="0" smtClean="0"/>
                  <a:t>Displacement = A x sin(2</a:t>
                </a:r>
                <a:r>
                  <a:rPr lang="en-US" dirty="0" smtClean="0">
                    <a:sym typeface="Symbol"/>
                  </a:rPr>
                  <a:t> x time)</a:t>
                </a:r>
              </a:p>
              <a:p>
                <a:r>
                  <a:rPr lang="en-US" dirty="0">
                    <a:sym typeface="Symbol"/>
                  </a:rPr>
                  <a:t>	</a:t>
                </a:r>
                <a:r>
                  <a:rPr lang="en-US" dirty="0" smtClean="0">
                    <a:sym typeface="Symbol"/>
                  </a:rPr>
                  <a:t>Acceleration  = A x </a:t>
                </a:r>
                <a:r>
                  <a:rPr lang="en-US" b="1" dirty="0" smtClean="0">
                    <a:solidFill>
                      <a:srgbClr val="C00000"/>
                    </a:solidFill>
                    <a:sym typeface="Symbol"/>
                  </a:rPr>
                  <a:t>(</a:t>
                </a:r>
                <a:r>
                  <a:rPr lang="en-US" b="1" dirty="0">
                    <a:solidFill>
                      <a:srgbClr val="C00000"/>
                    </a:solidFill>
                  </a:rPr>
                  <a:t>2</a:t>
                </a:r>
                <a:r>
                  <a:rPr lang="en-US" b="1" dirty="0" smtClean="0">
                    <a:solidFill>
                      <a:srgbClr val="C00000"/>
                    </a:solidFill>
                    <a:sym typeface="Symbol"/>
                  </a:rPr>
                  <a:t>)</a:t>
                </a:r>
                <a:r>
                  <a:rPr lang="en-US" b="1" baseline="30000" dirty="0" smtClean="0">
                    <a:solidFill>
                      <a:srgbClr val="C00000"/>
                    </a:solidFill>
                    <a:sym typeface="Symbol"/>
                  </a:rPr>
                  <a:t>2</a:t>
                </a:r>
                <a:r>
                  <a:rPr lang="en-US" b="1" dirty="0" smtClean="0">
                    <a:solidFill>
                      <a:srgbClr val="C00000"/>
                    </a:solidFill>
                    <a:sym typeface="Symbol"/>
                  </a:rPr>
                  <a:t> </a:t>
                </a:r>
                <a:r>
                  <a:rPr lang="en-US" dirty="0" smtClean="0">
                    <a:sym typeface="Symbol"/>
                  </a:rPr>
                  <a:t>x sin</a:t>
                </a:r>
                <a:r>
                  <a:rPr lang="en-US" dirty="0"/>
                  <a:t>(2</a:t>
                </a:r>
                <a:r>
                  <a:rPr lang="en-US" dirty="0">
                    <a:sym typeface="Symbol"/>
                  </a:rPr>
                  <a:t> x time</a:t>
                </a:r>
                <a:r>
                  <a:rPr lang="en-US" dirty="0" smtClean="0">
                    <a:sym typeface="Symbol"/>
                  </a:rPr>
                  <a:t>)</a:t>
                </a:r>
              </a:p>
              <a:p>
                <a:pPr>
                  <a:tabLst>
                    <a:tab pos="91440" algn="l"/>
                  </a:tabLst>
                </a:pPr>
                <a:r>
                  <a:rPr lang="en-US" dirty="0">
                    <a:sym typeface="Symbol"/>
                  </a:rPr>
                  <a:t>	</a:t>
                </a:r>
                <a:r>
                  <a:rPr lang="en-US" dirty="0" smtClean="0">
                    <a:sym typeface="Symbol"/>
                  </a:rPr>
                  <a:t>  </a:t>
                </a:r>
                <a14:m>
                  <m:oMath xmlns:m="http://schemas.openxmlformats.org/officeDocument/2006/math">
                    <m:r>
                      <a:rPr lang="en-US" b="0" i="1" smtClean="0">
                        <a:latin typeface="Cambria Math"/>
                        <a:sym typeface="Symbol"/>
                      </a:rPr>
                      <m:t>𝐷𝑖𝑠𝑝𝑙𝑎𝑐𝑒𝑚𝑒𝑛𝑡</m:t>
                    </m:r>
                    <m:r>
                      <a:rPr lang="en-US" b="0" i="1" smtClean="0">
                        <a:latin typeface="Cambria Math"/>
                        <a:sym typeface="Symbol"/>
                      </a:rPr>
                      <m:t>=</m:t>
                    </m:r>
                    <m:f>
                      <m:fPr>
                        <m:ctrlPr>
                          <a:rPr lang="en-US" b="0" i="1" smtClean="0">
                            <a:latin typeface="Cambria Math"/>
                            <a:sym typeface="Symbol"/>
                          </a:rPr>
                        </m:ctrlPr>
                      </m:fPr>
                      <m:num>
                        <m:r>
                          <a:rPr lang="en-US" b="0" i="1" smtClean="0">
                            <a:latin typeface="Cambria Math"/>
                            <a:sym typeface="Symbol"/>
                          </a:rPr>
                          <m:t>𝐴𝑐𝑐𝑒𝑙𝑒𝑟𝑎𝑡𝑖𝑜𝑛</m:t>
                        </m:r>
                      </m:num>
                      <m:den>
                        <m:sSup>
                          <m:sSupPr>
                            <m:ctrlPr>
                              <a:rPr lang="en-US" b="0" i="1" smtClean="0">
                                <a:latin typeface="Cambria Math"/>
                                <a:ea typeface="Cambria Math"/>
                                <a:sym typeface="Symbol"/>
                              </a:rPr>
                            </m:ctrlPr>
                          </m:sSupPr>
                          <m:e>
                            <m:d>
                              <m:dPr>
                                <m:ctrlPr>
                                  <a:rPr lang="en-US" i="1">
                                    <a:latin typeface="Cambria Math"/>
                                    <a:sym typeface="Symbol"/>
                                  </a:rPr>
                                </m:ctrlPr>
                              </m:dPr>
                              <m:e>
                                <m:r>
                                  <a:rPr lang="en-US" i="1">
                                    <a:latin typeface="Cambria Math"/>
                                    <a:sym typeface="Symbol"/>
                                  </a:rPr>
                                  <m:t>2</m:t>
                                </m:r>
                                <m:r>
                                  <a:rPr lang="en-US" i="1">
                                    <a:latin typeface="Cambria Math"/>
                                    <a:ea typeface="Cambria Math"/>
                                    <a:sym typeface="Symbol"/>
                                  </a:rPr>
                                  <m:t>𝜋</m:t>
                                </m:r>
                                <m:r>
                                  <a:rPr lang="en-US" i="1">
                                    <a:latin typeface="Cambria Math"/>
                                    <a:ea typeface="Cambria Math"/>
                                    <a:sym typeface="Symbol"/>
                                  </a:rPr>
                                  <m:t>𝑓</m:t>
                                </m:r>
                              </m:e>
                            </m:d>
                          </m:e>
                          <m:sup>
                            <m:r>
                              <a:rPr lang="en-US" b="0" i="1" smtClean="0">
                                <a:latin typeface="Cambria Math"/>
                                <a:ea typeface="Cambria Math"/>
                                <a:sym typeface="Symbol"/>
                              </a:rPr>
                              <m:t>2</m:t>
                            </m:r>
                          </m:sup>
                        </m:sSup>
                      </m:den>
                    </m:f>
                  </m:oMath>
                </a14:m>
                <a:r>
                  <a:rPr lang="en-US" dirty="0" smtClean="0"/>
                  <a:t> </a:t>
                </a:r>
              </a:p>
              <a:p>
                <a:pPr>
                  <a:tabLst>
                    <a:tab pos="91440" algn="l"/>
                  </a:tabLst>
                </a:pPr>
                <a:endParaRPr lang="en-US" dirty="0" smtClean="0"/>
              </a:p>
              <a:p>
                <a:pPr>
                  <a:tabLst>
                    <a:tab pos="91440" algn="l"/>
                  </a:tabLst>
                </a:pPr>
                <a:r>
                  <a:rPr lang="en-US" dirty="0" smtClean="0"/>
                  <a:t>0.25 g = 95 in/sec</a:t>
                </a:r>
                <a:r>
                  <a:rPr lang="en-US" baseline="30000" dirty="0" smtClean="0"/>
                  <a:t>2</a:t>
                </a:r>
                <a:r>
                  <a:rPr lang="en-US" dirty="0" smtClean="0"/>
                  <a:t> </a:t>
                </a:r>
                <a:r>
                  <a:rPr lang="en-US" dirty="0" smtClean="0">
                    <a:sym typeface="Symbol"/>
                  </a:rPr>
                  <a:t> 0.60 inches</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532238" y="4390103"/>
                <a:ext cx="5181600" cy="1911549"/>
              </a:xfrm>
              <a:prstGeom prst="rect">
                <a:avLst/>
              </a:prstGeom>
              <a:blipFill rotWithShape="0">
                <a:blip r:embed="rId4"/>
                <a:stretch>
                  <a:fillRect l="-941" t="-1592" b="-4140"/>
                </a:stretch>
              </a:blipFill>
            </p:spPr>
            <p:txBody>
              <a:bodyPr/>
              <a:lstStyle/>
              <a:p>
                <a:r>
                  <a:rPr lang="en-US">
                    <a:noFill/>
                  </a:rPr>
                  <a:t> </a:t>
                </a:r>
              </a:p>
            </p:txBody>
          </p:sp>
        </mc:Fallback>
      </mc:AlternateContent>
      <p:cxnSp>
        <p:nvCxnSpPr>
          <p:cNvPr id="7" name="Straight Connector 6"/>
          <p:cNvCxnSpPr/>
          <p:nvPr/>
        </p:nvCxnSpPr>
        <p:spPr>
          <a:xfrm>
            <a:off x="9387532" y="2408903"/>
            <a:ext cx="21545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59007" y="2104104"/>
            <a:ext cx="0" cy="42621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96251" y="2111419"/>
            <a:ext cx="2671817" cy="4247317"/>
          </a:xfrm>
          <a:prstGeom prst="rect">
            <a:avLst/>
          </a:prstGeom>
        </p:spPr>
        <p:txBody>
          <a:bodyPr wrap="square">
            <a:spAutoFit/>
          </a:bodyPr>
          <a:lstStyle/>
          <a:p>
            <a:pPr marL="285750" indent="-285750">
              <a:buFont typeface="Arial" panose="020B0604020202020204" pitchFamily="34" charset="0"/>
              <a:buChar char="•"/>
            </a:pPr>
            <a:r>
              <a:rPr lang="en-US" dirty="0" smtClean="0">
                <a:latin typeface="Arial" panose="020B0604020202020204" pitchFamily="34" charset="0"/>
                <a:ea typeface="Lucida Sans Unicode" panose="020B0602030504020204" pitchFamily="34" charset="0"/>
                <a:cs typeface="Arial" panose="020B0604020202020204" pitchFamily="34" charset="0"/>
              </a:rPr>
              <a:t>The </a:t>
            </a:r>
            <a:r>
              <a:rPr lang="en-US" dirty="0">
                <a:latin typeface="Arial" panose="020B0604020202020204" pitchFamily="34" charset="0"/>
                <a:ea typeface="Lucida Sans Unicode" panose="020B0602030504020204" pitchFamily="34" charset="0"/>
                <a:cs typeface="Arial" panose="020B0604020202020204" pitchFamily="34" charset="0"/>
              </a:rPr>
              <a:t>deflection of the bridge is </a:t>
            </a:r>
            <a:r>
              <a:rPr lang="en-US" dirty="0" smtClean="0">
                <a:latin typeface="Arial" panose="020B0604020202020204" pitchFamily="34" charset="0"/>
                <a:ea typeface="Lucida Sans Unicode" panose="020B0602030504020204" pitchFamily="34" charset="0"/>
                <a:cs typeface="Arial" panose="020B0604020202020204" pitchFamily="34" charset="0"/>
              </a:rPr>
              <a:t>related </a:t>
            </a:r>
            <a:r>
              <a:rPr lang="en-US" dirty="0">
                <a:latin typeface="Arial" panose="020B0604020202020204" pitchFamily="34" charset="0"/>
                <a:ea typeface="Lucida Sans Unicode" panose="020B0602030504020204" pitchFamily="34" charset="0"/>
                <a:cs typeface="Arial" panose="020B0604020202020204" pitchFamily="34" charset="0"/>
              </a:rPr>
              <a:t>to the magnitude of the acceleration and inversely related to the square of the frequency of the </a:t>
            </a:r>
            <a:r>
              <a:rPr lang="en-US" dirty="0" smtClean="0">
                <a:latin typeface="Arial" panose="020B0604020202020204" pitchFamily="34" charset="0"/>
                <a:ea typeface="Lucida Sans Unicode" panose="020B0602030504020204" pitchFamily="34" charset="0"/>
                <a:cs typeface="Arial" panose="020B0604020202020204" pitchFamily="34" charset="0"/>
              </a:rPr>
              <a:t>vibration.</a:t>
            </a:r>
          </a:p>
          <a:p>
            <a:pPr marL="285750" indent="-285750">
              <a:buFont typeface="Arial" panose="020B0604020202020204" pitchFamily="34" charset="0"/>
              <a:buChar char="•"/>
            </a:pPr>
            <a:r>
              <a:rPr lang="en-US" dirty="0" smtClean="0">
                <a:latin typeface="Arial" panose="020B0604020202020204" pitchFamily="34" charset="0"/>
                <a:ea typeface="Lucida Sans Unicode" panose="020B0602030504020204" pitchFamily="34" charset="0"/>
                <a:cs typeface="Arial" panose="020B0604020202020204" pitchFamily="34" charset="0"/>
              </a:rPr>
              <a:t>This </a:t>
            </a:r>
            <a:r>
              <a:rPr lang="en-US" dirty="0">
                <a:latin typeface="Arial" panose="020B0604020202020204" pitchFamily="34" charset="0"/>
                <a:ea typeface="Lucida Sans Unicode" panose="020B0602030504020204" pitchFamily="34" charset="0"/>
                <a:cs typeface="Arial" panose="020B0604020202020204" pitchFamily="34" charset="0"/>
              </a:rPr>
              <a:t>structure presents a unique combination where accelerations are leading to a large amount of displacement. </a:t>
            </a:r>
            <a:endParaRPr lang="en-US" dirty="0">
              <a:latin typeface="Arial" panose="020B0604020202020204" pitchFamily="34" charset="0"/>
              <a:cs typeface="Arial" panose="020B0604020202020204" pitchFamily="34" charset="0"/>
            </a:endParaRPr>
          </a:p>
        </p:txBody>
      </p:sp>
      <p:sp>
        <p:nvSpPr>
          <p:cNvPr id="10" name="Rectangle 9"/>
          <p:cNvSpPr/>
          <p:nvPr/>
        </p:nvSpPr>
        <p:spPr>
          <a:xfrm>
            <a:off x="252917" y="122194"/>
            <a:ext cx="4634602"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a:t>
            </a:r>
            <a:r>
              <a:rPr lang="en-US" b="1" dirty="0" smtClean="0">
                <a:latin typeface="Arial" panose="020B0604020202020204" pitchFamily="34" charset="0"/>
                <a:cs typeface="Arial" panose="020B0604020202020204" pitchFamily="34" charset="0"/>
              </a:rPr>
              <a:t>Field:</a:t>
            </a:r>
            <a:endParaRPr lang="en-US" b="1" dirty="0">
              <a:latin typeface="Arial" panose="020B0604020202020204" pitchFamily="34" charset="0"/>
              <a:cs typeface="Arial" panose="020B0604020202020204" pitchFamily="34" charset="0"/>
            </a:endParaRPr>
          </a:p>
        </p:txBody>
      </p:sp>
      <p:sp>
        <p:nvSpPr>
          <p:cNvPr id="11" name="Rectangle 10"/>
          <p:cNvSpPr/>
          <p:nvPr/>
        </p:nvSpPr>
        <p:spPr>
          <a:xfrm>
            <a:off x="4685597" y="122194"/>
            <a:ext cx="5871800"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sp>
        <p:nvSpPr>
          <p:cNvPr id="12" name="Rectangle 11"/>
          <p:cNvSpPr/>
          <p:nvPr/>
        </p:nvSpPr>
        <p:spPr>
          <a:xfrm>
            <a:off x="5052712" y="726384"/>
            <a:ext cx="4909278" cy="646331"/>
          </a:xfrm>
          <a:prstGeom prst="rect">
            <a:avLst/>
          </a:prstGeom>
        </p:spPr>
        <p:txBody>
          <a:bodyPr wrap="square">
            <a:spAutoFit/>
          </a:bodyPr>
          <a:lstStyle/>
          <a:p>
            <a:r>
              <a:rPr lang="en-US" dirty="0" smtClean="0">
                <a:latin typeface="Arial" panose="020B0604020202020204" pitchFamily="34" charset="0"/>
                <a:ea typeface="Lucida Sans Unicode" panose="020B0602030504020204" pitchFamily="34" charset="0"/>
                <a:cs typeface="Arial" panose="020B0604020202020204" pitchFamily="34" charset="0"/>
              </a:rPr>
              <a:t>Frequency content of Acceleration time histories recorded by different accelerometers</a:t>
            </a:r>
            <a:endParaRPr lang="en-US" dirty="0">
              <a:latin typeface="Arial" panose="020B0604020202020204" pitchFamily="34" charset="0"/>
              <a:ea typeface="Lucida Sans Unicode" panose="020B0602030504020204" pitchFamily="34" charset="0"/>
              <a:cs typeface="Arial" panose="020B0604020202020204" pitchFamily="34" charset="0"/>
            </a:endParaRPr>
          </a:p>
        </p:txBody>
      </p:sp>
    </p:spTree>
    <p:extLst>
      <p:ext uri="{BB962C8B-B14F-4D97-AF65-F5344CB8AC3E}">
        <p14:creationId xmlns:p14="http://schemas.microsoft.com/office/powerpoint/2010/main" val="2647202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21738" y="1309892"/>
            <a:ext cx="3365857" cy="1019419"/>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252917" y="122194"/>
            <a:ext cx="4634602"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a:t>
            </a:r>
            <a:r>
              <a:rPr lang="en-US" b="1" dirty="0" smtClean="0">
                <a:latin typeface="Arial" panose="020B0604020202020204" pitchFamily="34" charset="0"/>
                <a:cs typeface="Arial" panose="020B0604020202020204" pitchFamily="34" charset="0"/>
              </a:rPr>
              <a:t>Field:</a:t>
            </a:r>
            <a:endParaRPr lang="en-US" b="1" dirty="0">
              <a:latin typeface="Arial" panose="020B0604020202020204" pitchFamily="34" charset="0"/>
              <a:cs typeface="Arial" panose="020B0604020202020204" pitchFamily="34" charset="0"/>
            </a:endParaRPr>
          </a:p>
        </p:txBody>
      </p:sp>
      <p:sp>
        <p:nvSpPr>
          <p:cNvPr id="5" name="Rectangle 4"/>
          <p:cNvSpPr/>
          <p:nvPr/>
        </p:nvSpPr>
        <p:spPr>
          <a:xfrm>
            <a:off x="4685597" y="122194"/>
            <a:ext cx="5871800"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sp>
        <p:nvSpPr>
          <p:cNvPr id="8" name="Rectangle 7"/>
          <p:cNvSpPr/>
          <p:nvPr/>
        </p:nvSpPr>
        <p:spPr>
          <a:xfrm>
            <a:off x="221738" y="2384357"/>
            <a:ext cx="3365857" cy="1019419"/>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1" name="Straight Connector 40"/>
          <p:cNvCxnSpPr/>
          <p:nvPr/>
        </p:nvCxnSpPr>
        <p:spPr>
          <a:xfrm>
            <a:off x="1867737" y="1190561"/>
            <a:ext cx="0" cy="234275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2265" y="1252866"/>
            <a:ext cx="289106" cy="2201828"/>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3293512" y="1252866"/>
            <a:ext cx="289106" cy="2201828"/>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324401" y="1348597"/>
            <a:ext cx="3258216"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p:cNvSpPr/>
          <p:nvPr/>
        </p:nvSpPr>
        <p:spPr>
          <a:xfrm>
            <a:off x="324401" y="3263232"/>
            <a:ext cx="3258216"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Rectangle 13"/>
          <p:cNvSpPr/>
          <p:nvPr/>
        </p:nvSpPr>
        <p:spPr>
          <a:xfrm>
            <a:off x="315727" y="1638846"/>
            <a:ext cx="3258216"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Rectangle 14"/>
          <p:cNvSpPr/>
          <p:nvPr/>
        </p:nvSpPr>
        <p:spPr>
          <a:xfrm>
            <a:off x="315727" y="2214433"/>
            <a:ext cx="3258216"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Rectangle 15"/>
          <p:cNvSpPr/>
          <p:nvPr/>
        </p:nvSpPr>
        <p:spPr>
          <a:xfrm>
            <a:off x="315727" y="1926041"/>
            <a:ext cx="3258216"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p:cNvSpPr/>
          <p:nvPr/>
        </p:nvSpPr>
        <p:spPr>
          <a:xfrm>
            <a:off x="315727" y="2413076"/>
            <a:ext cx="3258216"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Rectangle 17"/>
          <p:cNvSpPr/>
          <p:nvPr/>
        </p:nvSpPr>
        <p:spPr>
          <a:xfrm>
            <a:off x="315727" y="2700271"/>
            <a:ext cx="3258216"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Rectangle 18"/>
          <p:cNvSpPr/>
          <p:nvPr/>
        </p:nvSpPr>
        <p:spPr>
          <a:xfrm>
            <a:off x="315727" y="2988664"/>
            <a:ext cx="3258216" cy="86158"/>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Multiply 20"/>
          <p:cNvSpPr/>
          <p:nvPr/>
        </p:nvSpPr>
        <p:spPr>
          <a:xfrm>
            <a:off x="1775711" y="1318682"/>
            <a:ext cx="173463" cy="143598"/>
          </a:xfrm>
          <a:prstGeom prst="mathMultiply">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Multiply 21"/>
          <p:cNvSpPr/>
          <p:nvPr/>
        </p:nvSpPr>
        <p:spPr>
          <a:xfrm>
            <a:off x="1775711" y="2185713"/>
            <a:ext cx="173463" cy="143598"/>
          </a:xfrm>
          <a:prstGeom prst="mathMultiply">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Multiply 22"/>
          <p:cNvSpPr/>
          <p:nvPr/>
        </p:nvSpPr>
        <p:spPr>
          <a:xfrm>
            <a:off x="1775711" y="2384357"/>
            <a:ext cx="173463" cy="143598"/>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Multiply 23"/>
          <p:cNvSpPr/>
          <p:nvPr/>
        </p:nvSpPr>
        <p:spPr>
          <a:xfrm>
            <a:off x="1775711" y="3234512"/>
            <a:ext cx="173463" cy="143598"/>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1"/>
          <p:cNvSpPr txBox="1"/>
          <p:nvPr/>
        </p:nvSpPr>
        <p:spPr>
          <a:xfrm>
            <a:off x="1823855" y="3378112"/>
            <a:ext cx="128946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Mid-span</a:t>
            </a:r>
          </a:p>
        </p:txBody>
      </p:sp>
      <p:sp>
        <p:nvSpPr>
          <p:cNvPr id="47" name="TextBox 46"/>
          <p:cNvSpPr txBox="1"/>
          <p:nvPr/>
        </p:nvSpPr>
        <p:spPr>
          <a:xfrm>
            <a:off x="1308702" y="976904"/>
            <a:ext cx="1107480"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Span  7</a:t>
            </a:r>
          </a:p>
        </p:txBody>
      </p:sp>
      <p:pic>
        <p:nvPicPr>
          <p:cNvPr id="52" name="Picture 51"/>
          <p:cNvPicPr>
            <a:picLocks noChangeAspect="1"/>
          </p:cNvPicPr>
          <p:nvPr/>
        </p:nvPicPr>
        <p:blipFill rotWithShape="1">
          <a:blip r:embed="rId2">
            <a:extLst>
              <a:ext uri="{28A0092B-C50C-407E-A947-70E740481C1C}">
                <a14:useLocalDpi xmlns:a14="http://schemas.microsoft.com/office/drawing/2010/main" val="0"/>
              </a:ext>
            </a:extLst>
          </a:blip>
          <a:srcRect l="5634" r="5635"/>
          <a:stretch/>
        </p:blipFill>
        <p:spPr>
          <a:xfrm>
            <a:off x="3864379" y="805935"/>
            <a:ext cx="7514235" cy="1790476"/>
          </a:xfrm>
          <a:prstGeom prst="rect">
            <a:avLst/>
          </a:prstGeom>
        </p:spPr>
      </p:pic>
      <p:pic>
        <p:nvPicPr>
          <p:cNvPr id="53" name="Picture 52"/>
          <p:cNvPicPr>
            <a:picLocks noChangeAspect="1"/>
          </p:cNvPicPr>
          <p:nvPr/>
        </p:nvPicPr>
        <p:blipFill rotWithShape="1">
          <a:blip r:embed="rId3">
            <a:extLst>
              <a:ext uri="{28A0092B-C50C-407E-A947-70E740481C1C}">
                <a14:useLocalDpi xmlns:a14="http://schemas.microsoft.com/office/drawing/2010/main" val="0"/>
              </a:ext>
            </a:extLst>
          </a:blip>
          <a:srcRect l="5634" r="5635"/>
          <a:stretch/>
        </p:blipFill>
        <p:spPr>
          <a:xfrm>
            <a:off x="3864379" y="2596411"/>
            <a:ext cx="7514235" cy="1733333"/>
          </a:xfrm>
          <a:prstGeom prst="rect">
            <a:avLst/>
          </a:prstGeom>
        </p:spPr>
      </p:pic>
      <p:sp>
        <p:nvSpPr>
          <p:cNvPr id="54" name="Rounded Rectangle 53"/>
          <p:cNvSpPr/>
          <p:nvPr/>
        </p:nvSpPr>
        <p:spPr>
          <a:xfrm>
            <a:off x="698519" y="4684541"/>
            <a:ext cx="10260564" cy="1786645"/>
          </a:xfrm>
          <a:prstGeom prst="roundRect">
            <a:avLst>
              <a:gd name="adj" fmla="val 8840"/>
            </a:avLst>
          </a:prstGeom>
          <a:solidFill>
            <a:schemeClr val="bg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The FE model was used to simulate trucks crossing on one side of the bridge through the use of a linear transient solver. The plots above show how much girders 1 and 4 are excited when loads are only applied on the span supported by girders 5 through </a:t>
            </a:r>
            <a:r>
              <a:rPr lang="en-US" dirty="0">
                <a:solidFill>
                  <a:schemeClr val="tx1"/>
                </a:solidFill>
                <a:latin typeface="Arial" panose="020B0604020202020204" pitchFamily="34" charset="0"/>
                <a:cs typeface="Arial" panose="020B0604020202020204" pitchFamily="34" charset="0"/>
              </a:rPr>
              <a:t>8</a:t>
            </a:r>
            <a:r>
              <a:rPr lang="en-US" dirty="0" smtClean="0">
                <a:solidFill>
                  <a:schemeClr val="tx1"/>
                </a:solidFill>
                <a:latin typeface="Arial" panose="020B0604020202020204" pitchFamily="34" charset="0"/>
                <a:cs typeface="Arial" panose="020B0604020202020204" pitchFamily="34" charset="0"/>
              </a:rPr>
              <a:t>. </a:t>
            </a:r>
          </a:p>
          <a:p>
            <a:r>
              <a:rPr lang="en-US" dirty="0" smtClean="0">
                <a:solidFill>
                  <a:schemeClr val="tx1"/>
                </a:solidFill>
                <a:latin typeface="Arial" panose="020B0604020202020204" pitchFamily="34" charset="0"/>
                <a:cs typeface="Arial" panose="020B0604020202020204" pitchFamily="34" charset="0"/>
              </a:rPr>
              <a:t>An FFT performed on the simulated data shows that the modes that deform the cross-girder are those principally excited on the non-loaded side. Thus the cross girder is able to transmit vibrations from one side of the bridge to the other. </a:t>
            </a:r>
            <a:endParaRPr lang="en-US" dirty="0">
              <a:solidFill>
                <a:schemeClr val="tx1"/>
              </a:solidFill>
              <a:latin typeface="Arial" panose="020B0604020202020204" pitchFamily="34" charset="0"/>
              <a:cs typeface="Arial" panose="020B0604020202020204" pitchFamily="34" charset="0"/>
            </a:endParaRPr>
          </a:p>
        </p:txBody>
      </p:sp>
      <p:sp>
        <p:nvSpPr>
          <p:cNvPr id="2" name="TextBox 1"/>
          <p:cNvSpPr txBox="1"/>
          <p:nvPr/>
        </p:nvSpPr>
        <p:spPr>
          <a:xfrm>
            <a:off x="1091887" y="2688877"/>
            <a:ext cx="1552682" cy="369332"/>
          </a:xfrm>
          <a:prstGeom prst="rect">
            <a:avLst/>
          </a:prstGeom>
          <a:solidFill>
            <a:schemeClr val="bg1">
              <a:alpha val="63000"/>
            </a:schemeClr>
          </a:solidFill>
        </p:spPr>
        <p:txBody>
          <a:bodyPr wrap="square" rtlCol="0">
            <a:spAutoFit/>
          </a:bodyPr>
          <a:lstStyle/>
          <a:p>
            <a:pPr algn="ctr"/>
            <a:r>
              <a:rPr lang="en-US" dirty="0" smtClean="0"/>
              <a:t>Loaded Side</a:t>
            </a:r>
            <a:endParaRPr lang="en-US" dirty="0"/>
          </a:p>
        </p:txBody>
      </p:sp>
      <p:sp>
        <p:nvSpPr>
          <p:cNvPr id="28" name="TextBox 27"/>
          <p:cNvSpPr txBox="1"/>
          <p:nvPr/>
        </p:nvSpPr>
        <p:spPr>
          <a:xfrm>
            <a:off x="941625" y="1642867"/>
            <a:ext cx="1843184" cy="369332"/>
          </a:xfrm>
          <a:prstGeom prst="rect">
            <a:avLst/>
          </a:prstGeom>
          <a:solidFill>
            <a:schemeClr val="bg1">
              <a:alpha val="63000"/>
            </a:schemeClr>
          </a:solidFill>
        </p:spPr>
        <p:txBody>
          <a:bodyPr wrap="square" rtlCol="0">
            <a:spAutoFit/>
          </a:bodyPr>
          <a:lstStyle/>
          <a:p>
            <a:pPr algn="ctr"/>
            <a:r>
              <a:rPr lang="en-US" dirty="0" smtClean="0"/>
              <a:t>Non-Loaded Side</a:t>
            </a:r>
            <a:endParaRPr lang="en-US" dirty="0"/>
          </a:p>
        </p:txBody>
      </p:sp>
    </p:spTree>
    <p:extLst>
      <p:ext uri="{BB962C8B-B14F-4D97-AF65-F5344CB8AC3E}">
        <p14:creationId xmlns:p14="http://schemas.microsoft.com/office/powerpoint/2010/main" val="1284155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2917" y="122194"/>
            <a:ext cx="4634602"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a:t>
            </a:r>
            <a:r>
              <a:rPr lang="en-US" b="1" dirty="0" smtClean="0">
                <a:latin typeface="Arial" panose="020B0604020202020204" pitchFamily="34" charset="0"/>
                <a:cs typeface="Arial" panose="020B0604020202020204" pitchFamily="34" charset="0"/>
              </a:rPr>
              <a:t>Field:</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4685597" y="120999"/>
            <a:ext cx="5871800"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023069" y="431690"/>
            <a:ext cx="5352080" cy="22860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503" y="4474945"/>
            <a:ext cx="5025493" cy="228600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7238" y="4474945"/>
            <a:ext cx="4943742" cy="22860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944" y="788284"/>
            <a:ext cx="4867639" cy="3744338"/>
          </a:xfrm>
          <a:prstGeom prst="rect">
            <a:avLst/>
          </a:prstGeom>
        </p:spPr>
      </p:pic>
      <p:sp>
        <p:nvSpPr>
          <p:cNvPr id="15" name="TextBox 14"/>
          <p:cNvSpPr txBox="1"/>
          <p:nvPr/>
        </p:nvSpPr>
        <p:spPr>
          <a:xfrm>
            <a:off x="9155974" y="574152"/>
            <a:ext cx="1007503" cy="369332"/>
          </a:xfrm>
          <a:prstGeom prst="rect">
            <a:avLst/>
          </a:prstGeom>
          <a:noFill/>
        </p:spPr>
        <p:txBody>
          <a:bodyPr wrap="square" rtlCol="0">
            <a:spAutoFit/>
          </a:bodyPr>
          <a:lstStyle/>
          <a:p>
            <a:r>
              <a:rPr lang="en-US" dirty="0" smtClean="0"/>
              <a:t>Mode 1</a:t>
            </a:r>
            <a:endParaRPr lang="en-US" dirty="0"/>
          </a:p>
        </p:txBody>
      </p:sp>
      <p:sp>
        <p:nvSpPr>
          <p:cNvPr id="16" name="TextBox 15"/>
          <p:cNvSpPr txBox="1"/>
          <p:nvPr/>
        </p:nvSpPr>
        <p:spPr>
          <a:xfrm>
            <a:off x="9867673" y="3008419"/>
            <a:ext cx="1007503" cy="369332"/>
          </a:xfrm>
          <a:prstGeom prst="rect">
            <a:avLst/>
          </a:prstGeom>
          <a:noFill/>
        </p:spPr>
        <p:txBody>
          <a:bodyPr wrap="square" rtlCol="0">
            <a:spAutoFit/>
          </a:bodyPr>
          <a:lstStyle/>
          <a:p>
            <a:r>
              <a:rPr lang="en-US" dirty="0" smtClean="0"/>
              <a:t>Mode 2</a:t>
            </a:r>
            <a:endParaRPr lang="en-US" dirty="0"/>
          </a:p>
        </p:txBody>
      </p:sp>
      <p:sp>
        <p:nvSpPr>
          <p:cNvPr id="17" name="TextBox 16"/>
          <p:cNvSpPr txBox="1"/>
          <p:nvPr/>
        </p:nvSpPr>
        <p:spPr>
          <a:xfrm>
            <a:off x="4181845" y="5248613"/>
            <a:ext cx="1007503" cy="369332"/>
          </a:xfrm>
          <a:prstGeom prst="rect">
            <a:avLst/>
          </a:prstGeom>
          <a:noFill/>
        </p:spPr>
        <p:txBody>
          <a:bodyPr wrap="square" rtlCol="0">
            <a:spAutoFit/>
          </a:bodyPr>
          <a:lstStyle/>
          <a:p>
            <a:r>
              <a:rPr lang="en-US" dirty="0" smtClean="0"/>
              <a:t>Mode 3</a:t>
            </a:r>
            <a:endParaRPr lang="en-US" dirty="0"/>
          </a:p>
        </p:txBody>
      </p:sp>
      <p:sp>
        <p:nvSpPr>
          <p:cNvPr id="18" name="TextBox 17"/>
          <p:cNvSpPr txBox="1"/>
          <p:nvPr/>
        </p:nvSpPr>
        <p:spPr>
          <a:xfrm>
            <a:off x="7117745" y="6061413"/>
            <a:ext cx="1007503" cy="369332"/>
          </a:xfrm>
          <a:prstGeom prst="rect">
            <a:avLst/>
          </a:prstGeom>
          <a:noFill/>
        </p:spPr>
        <p:txBody>
          <a:bodyPr wrap="square" rtlCol="0">
            <a:spAutoFit/>
          </a:bodyPr>
          <a:lstStyle/>
          <a:p>
            <a:r>
              <a:rPr lang="en-US" dirty="0" smtClean="0"/>
              <a:t>Mode 4</a:t>
            </a:r>
            <a:endParaRPr lang="en-US" dirty="0"/>
          </a:p>
        </p:txBody>
      </p:sp>
      <p:pic>
        <p:nvPicPr>
          <p:cNvPr id="11" name="Picture 10"/>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275620" y="2518954"/>
            <a:ext cx="4846975" cy="2286000"/>
          </a:xfrm>
          <a:prstGeom prst="rect">
            <a:avLst/>
          </a:prstGeom>
        </p:spPr>
      </p:pic>
      <p:sp>
        <p:nvSpPr>
          <p:cNvPr id="4" name="TextBox 3"/>
          <p:cNvSpPr txBox="1"/>
          <p:nvPr/>
        </p:nvSpPr>
        <p:spPr>
          <a:xfrm>
            <a:off x="1658246" y="491527"/>
            <a:ext cx="2915036" cy="646331"/>
          </a:xfrm>
          <a:prstGeom prst="rect">
            <a:avLst/>
          </a:prstGeom>
          <a:noFill/>
        </p:spPr>
        <p:txBody>
          <a:bodyPr wrap="square" rtlCol="0">
            <a:spAutoFit/>
          </a:bodyPr>
          <a:lstStyle/>
          <a:p>
            <a:pPr algn="ctr"/>
            <a:r>
              <a:rPr lang="en-US" dirty="0" smtClean="0"/>
              <a:t>Modes of Vibration Activated on Non-Loaded Side</a:t>
            </a:r>
            <a:endParaRPr lang="en-US" dirty="0"/>
          </a:p>
        </p:txBody>
      </p:sp>
    </p:spTree>
    <p:extLst>
      <p:ext uri="{BB962C8B-B14F-4D97-AF65-F5344CB8AC3E}">
        <p14:creationId xmlns:p14="http://schemas.microsoft.com/office/powerpoint/2010/main" val="28393423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508748" y="491527"/>
            <a:ext cx="5340292" cy="6309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p:cNvSpPr/>
          <p:nvPr/>
        </p:nvSpPr>
        <p:spPr>
          <a:xfrm>
            <a:off x="252916" y="122194"/>
            <a:ext cx="4773412" cy="369332"/>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a:t>
            </a:r>
            <a:r>
              <a:rPr lang="en-US" b="1" dirty="0" smtClean="0">
                <a:latin typeface="Arial" panose="020B0604020202020204" pitchFamily="34" charset="0"/>
                <a:cs typeface="Arial" panose="020B0604020202020204" pitchFamily="34" charset="0"/>
              </a:rPr>
              <a:t>Field:</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4685596" y="120999"/>
            <a:ext cx="6134833"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graphicFrame>
        <p:nvGraphicFramePr>
          <p:cNvPr id="5" name="Chart 4"/>
          <p:cNvGraphicFramePr>
            <a:graphicFrameLocks/>
          </p:cNvGraphicFramePr>
          <p:nvPr>
            <p:extLst/>
          </p:nvPr>
        </p:nvGraphicFramePr>
        <p:xfrm>
          <a:off x="6612677" y="4150951"/>
          <a:ext cx="5123124" cy="256032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6860605" y="3852336"/>
            <a:ext cx="4605057" cy="523220"/>
          </a:xfrm>
          <a:prstGeom prst="rect">
            <a:avLst/>
          </a:prstGeom>
          <a:noFill/>
        </p:spPr>
        <p:txBody>
          <a:bodyPr wrap="square" rtlCol="0">
            <a:spAutoFit/>
          </a:bodyPr>
          <a:lstStyle/>
          <a:p>
            <a:pPr algn="ctr"/>
            <a:r>
              <a:rPr lang="en-US" sz="1400" dirty="0" smtClean="0">
                <a:solidFill>
                  <a:schemeClr val="bg1"/>
                </a:solidFill>
                <a:latin typeface="Arial" panose="020B0604020202020204" pitchFamily="34" charset="0"/>
                <a:cs typeface="Arial" panose="020B0604020202020204" pitchFamily="34" charset="0"/>
              </a:rPr>
              <a:t>2-span continuous | Randomly spaced (6) 72kip pt. masses</a:t>
            </a:r>
            <a:endParaRPr lang="en-US" sz="14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520898" y="576384"/>
            <a:ext cx="5630727" cy="1477328"/>
          </a:xfrm>
          <a:prstGeom prst="rect">
            <a:avLst/>
          </a:prstGeom>
          <a:noFill/>
        </p:spPr>
        <p:txBody>
          <a:bodyPr wrap="square" rtlCol="0">
            <a:spAutoFit/>
          </a:bodyPr>
          <a:lstStyle/>
          <a:p>
            <a:pPr algn="just"/>
            <a:r>
              <a:rPr lang="en-US" dirty="0" smtClean="0">
                <a:latin typeface="Arial" panose="020B0604020202020204" pitchFamily="34" charset="0"/>
                <a:cs typeface="Arial" panose="020B0604020202020204" pitchFamily="34" charset="0"/>
              </a:rPr>
              <a:t>Several simplified FE models were created to study traffic scenarios and the structure’s response. The case models were made such that they had stiffness, mass and dynamic properties similar to the Viaduct. The following models were created:</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520898" y="2179150"/>
            <a:ext cx="5630727" cy="1200329"/>
          </a:xfrm>
          <a:prstGeom prst="rect">
            <a:avLst/>
          </a:prstGeom>
          <a:noFill/>
        </p:spPr>
        <p:txBody>
          <a:bodyPr wrap="square" rtlCol="0">
            <a:spAutoFit/>
          </a:bodyPr>
          <a:lstStyle/>
          <a:p>
            <a:pPr marL="342900" indent="-342900">
              <a:buFont typeface="+mj-lt"/>
              <a:buAutoNum type="arabicPeriod"/>
            </a:pPr>
            <a:r>
              <a:rPr lang="en-US" i="1" dirty="0">
                <a:latin typeface="Arial" panose="020B0604020202020204" pitchFamily="34" charset="0"/>
                <a:cs typeface="Arial" panose="020B0604020202020204" pitchFamily="34" charset="0"/>
              </a:rPr>
              <a:t>Two consecutive simple spans </a:t>
            </a: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i="1" dirty="0" smtClean="0">
                <a:latin typeface="Arial" panose="020B0604020202020204" pitchFamily="34" charset="0"/>
                <a:cs typeface="Arial" panose="020B0604020202020204" pitchFamily="34" charset="0"/>
              </a:rPr>
              <a:t>Two-span </a:t>
            </a:r>
            <a:r>
              <a:rPr lang="en-US" i="1" dirty="0">
                <a:latin typeface="Arial" panose="020B0604020202020204" pitchFamily="34" charset="0"/>
                <a:cs typeface="Arial" panose="020B0604020202020204" pitchFamily="34" charset="0"/>
              </a:rPr>
              <a:t>continuous </a:t>
            </a:r>
            <a:endParaRPr lang="en-US" i="1" dirty="0" smtClean="0">
              <a:latin typeface="Arial" panose="020B0604020202020204" pitchFamily="34" charset="0"/>
              <a:cs typeface="Arial" panose="020B0604020202020204" pitchFamily="34" charset="0"/>
            </a:endParaRPr>
          </a:p>
          <a:p>
            <a:pPr marL="342900" indent="-342900">
              <a:buFont typeface="+mj-lt"/>
              <a:buAutoNum type="arabicPeriod"/>
            </a:pPr>
            <a:r>
              <a:rPr lang="en-US" i="1" dirty="0" smtClean="0">
                <a:latin typeface="Arial" panose="020B0604020202020204" pitchFamily="34" charset="0"/>
                <a:cs typeface="Arial" panose="020B0604020202020204" pitchFamily="34" charset="0"/>
              </a:rPr>
              <a:t>Multiple </a:t>
            </a:r>
            <a:r>
              <a:rPr lang="en-US" i="1" dirty="0">
                <a:latin typeface="Arial" panose="020B0604020202020204" pitchFamily="34" charset="0"/>
                <a:cs typeface="Arial" panose="020B0604020202020204" pitchFamily="34" charset="0"/>
              </a:rPr>
              <a:t>consecutive simple </a:t>
            </a:r>
            <a:r>
              <a:rPr lang="en-US" i="1" dirty="0" smtClean="0">
                <a:latin typeface="Arial" panose="020B0604020202020204" pitchFamily="34" charset="0"/>
                <a:cs typeface="Arial" panose="020B0604020202020204" pitchFamily="34" charset="0"/>
              </a:rPr>
              <a:t>spans (8 spans)</a:t>
            </a:r>
          </a:p>
          <a:p>
            <a:pPr marL="342900" indent="-342900">
              <a:buFont typeface="+mj-lt"/>
              <a:buAutoNum type="arabicPeriod"/>
            </a:pPr>
            <a:r>
              <a:rPr lang="en-US" i="1" dirty="0" smtClean="0">
                <a:latin typeface="Arial" panose="020B0604020202020204" pitchFamily="34" charset="0"/>
                <a:cs typeface="Arial" panose="020B0604020202020204" pitchFamily="34" charset="0"/>
              </a:rPr>
              <a:t>Multiple </a:t>
            </a:r>
            <a:r>
              <a:rPr lang="en-US" i="1" dirty="0">
                <a:latin typeface="Arial" panose="020B0604020202020204" pitchFamily="34" charset="0"/>
                <a:cs typeface="Arial" panose="020B0604020202020204" pitchFamily="34" charset="0"/>
              </a:rPr>
              <a:t>two-span continuous </a:t>
            </a:r>
            <a:r>
              <a:rPr lang="en-US" i="1" dirty="0" smtClean="0">
                <a:latin typeface="Arial" panose="020B0604020202020204" pitchFamily="34" charset="0"/>
                <a:cs typeface="Arial" panose="020B0604020202020204" pitchFamily="34" charset="0"/>
              </a:rPr>
              <a:t>(8 spans)</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520898" y="3563285"/>
            <a:ext cx="5803702" cy="3016210"/>
          </a:xfrm>
          <a:prstGeom prst="rect">
            <a:avLst/>
          </a:prstGeom>
          <a:noFill/>
        </p:spPr>
        <p:txBody>
          <a:bodyPr wrap="square" rtlCol="0">
            <a:spAutoFit/>
          </a:bodyPr>
          <a:lstStyle/>
          <a:p>
            <a:pPr algn="just">
              <a:spcAft>
                <a:spcPts val="600"/>
              </a:spcAft>
            </a:pPr>
            <a:r>
              <a:rPr lang="en-US" dirty="0" smtClean="0">
                <a:latin typeface="Arial" panose="020B0604020202020204" pitchFamily="34" charset="0"/>
                <a:cs typeface="Arial" panose="020B0604020202020204" pitchFamily="34" charset="0"/>
              </a:rPr>
              <a:t>The models were subjected to a variety of loading conditions, ranging from a single moving mass to multiple lanes of 100 vehicles with random spacing and different suspensions, damping and weights. </a:t>
            </a:r>
          </a:p>
          <a:p>
            <a:pPr algn="just">
              <a:spcAft>
                <a:spcPts val="600"/>
              </a:spcAft>
            </a:pPr>
            <a:r>
              <a:rPr lang="en-US" dirty="0" smtClean="0">
                <a:latin typeface="Arial" panose="020B0604020202020204" pitchFamily="34" charset="0"/>
                <a:cs typeface="Arial" panose="020B0604020202020204" pitchFamily="34" charset="0"/>
              </a:rPr>
              <a:t>Preliminary results indicate that the initial conditions of the bridge (i.e. vibration induced by previous vehicles) has a significant impact on dynamic amplification.</a:t>
            </a:r>
          </a:p>
          <a:p>
            <a:pPr algn="just">
              <a:spcAft>
                <a:spcPts val="600"/>
              </a:spcAft>
            </a:pPr>
            <a:r>
              <a:rPr lang="en-US" dirty="0" smtClean="0">
                <a:latin typeface="Arial" panose="020B0604020202020204" pitchFamily="34" charset="0"/>
                <a:cs typeface="Arial" panose="020B0604020202020204" pitchFamily="34" charset="0"/>
              </a:rPr>
              <a:t>Further simulations will include a variety of road profiles that may cause further amplification, including: over-camber, bumps at joints, and ramped approaches.</a:t>
            </a:r>
            <a:endParaRPr lang="en-US" dirty="0">
              <a:latin typeface="Arial" panose="020B0604020202020204" pitchFamily="34" charset="0"/>
              <a:cs typeface="Arial" panose="020B0604020202020204" pitchFamily="34" charset="0"/>
            </a:endParaRPr>
          </a:p>
        </p:txBody>
      </p:sp>
      <p:graphicFrame>
        <p:nvGraphicFramePr>
          <p:cNvPr id="11" name="Chart 10"/>
          <p:cNvGraphicFramePr>
            <a:graphicFrameLocks/>
          </p:cNvGraphicFramePr>
          <p:nvPr>
            <p:extLst/>
          </p:nvPr>
        </p:nvGraphicFramePr>
        <p:xfrm>
          <a:off x="6612676" y="1191806"/>
          <a:ext cx="5123125" cy="256032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6860605" y="460157"/>
            <a:ext cx="4605057" cy="738664"/>
          </a:xfrm>
          <a:prstGeom prst="rect">
            <a:avLst/>
          </a:prstGeom>
          <a:noFill/>
        </p:spPr>
        <p:txBody>
          <a:bodyPr wrap="squar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Preliminary Results</a:t>
            </a:r>
          </a:p>
          <a:p>
            <a:pPr algn="ctr"/>
            <a:r>
              <a:rPr lang="en-US" sz="1400" dirty="0" smtClean="0">
                <a:solidFill>
                  <a:schemeClr val="bg1"/>
                </a:solidFill>
                <a:latin typeface="Arial" panose="020B0604020202020204" pitchFamily="34" charset="0"/>
                <a:cs typeface="Arial" panose="020B0604020202020204" pitchFamily="34" charset="0"/>
              </a:rPr>
              <a:t>2-span continuous | Single 72kip pt. mass</a:t>
            </a:r>
            <a:endParaRPr lang="en-US"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537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2917" y="122194"/>
            <a:ext cx="4634602"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a:t>
            </a:r>
            <a:r>
              <a:rPr lang="en-US" b="1" dirty="0" smtClean="0">
                <a:latin typeface="Arial" panose="020B0604020202020204" pitchFamily="34" charset="0"/>
                <a:cs typeface="Arial" panose="020B0604020202020204" pitchFamily="34" charset="0"/>
              </a:rPr>
              <a:t>Field:</a:t>
            </a:r>
            <a:endParaRPr lang="en-US" b="1" dirty="0">
              <a:latin typeface="Arial" panose="020B0604020202020204" pitchFamily="34" charset="0"/>
              <a:cs typeface="Arial" panose="020B0604020202020204" pitchFamily="34" charset="0"/>
            </a:endParaRPr>
          </a:p>
        </p:txBody>
      </p:sp>
      <p:sp>
        <p:nvSpPr>
          <p:cNvPr id="3" name="Rectangle 2"/>
          <p:cNvSpPr/>
          <p:nvPr/>
        </p:nvSpPr>
        <p:spPr>
          <a:xfrm>
            <a:off x="4685597" y="120999"/>
            <a:ext cx="5871800"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grpSp>
        <p:nvGrpSpPr>
          <p:cNvPr id="4" name="Group 3"/>
          <p:cNvGrpSpPr/>
          <p:nvPr/>
        </p:nvGrpSpPr>
        <p:grpSpPr>
          <a:xfrm>
            <a:off x="4978600" y="1529263"/>
            <a:ext cx="6307098" cy="4760454"/>
            <a:chOff x="232605" y="815167"/>
            <a:chExt cx="8758995" cy="5966633"/>
          </a:xfrm>
        </p:grpSpPr>
        <p:grpSp>
          <p:nvGrpSpPr>
            <p:cNvPr id="5" name="Group 4"/>
            <p:cNvGrpSpPr/>
            <p:nvPr/>
          </p:nvGrpSpPr>
          <p:grpSpPr>
            <a:xfrm>
              <a:off x="232605" y="4890311"/>
              <a:ext cx="8758995" cy="1891489"/>
              <a:chOff x="152400" y="4463591"/>
              <a:chExt cx="8758995" cy="1891489"/>
            </a:xfrm>
          </p:grpSpPr>
          <p:pic>
            <p:nvPicPr>
              <p:cNvPr id="111" name="Picture 1"/>
              <p:cNvPicPr>
                <a:picLocks noChangeAspect="1" noChangeArrowheads="1"/>
              </p:cNvPicPr>
              <p:nvPr/>
            </p:nvPicPr>
            <p:blipFill>
              <a:blip r:embed="rId2" cstate="print"/>
              <a:srcRect/>
              <a:stretch>
                <a:fillRect/>
              </a:stretch>
            </p:blipFill>
            <p:spPr bwMode="auto">
              <a:xfrm>
                <a:off x="152400" y="4463591"/>
                <a:ext cx="8758995" cy="1708609"/>
              </a:xfrm>
              <a:prstGeom prst="rect">
                <a:avLst/>
              </a:prstGeom>
              <a:noFill/>
            </p:spPr>
          </p:pic>
          <p:sp>
            <p:nvSpPr>
              <p:cNvPr id="112" name="Oval 111"/>
              <p:cNvSpPr/>
              <p:nvPr/>
            </p:nvSpPr>
            <p:spPr>
              <a:xfrm>
                <a:off x="1377315" y="5319800"/>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3" name="Oval 112"/>
              <p:cNvSpPr/>
              <p:nvPr/>
            </p:nvSpPr>
            <p:spPr>
              <a:xfrm>
                <a:off x="2225040" y="527893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4" name="Oval 113"/>
              <p:cNvSpPr/>
              <p:nvPr/>
            </p:nvSpPr>
            <p:spPr>
              <a:xfrm>
                <a:off x="2910840" y="524083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5" name="Oval 114"/>
              <p:cNvSpPr/>
              <p:nvPr/>
            </p:nvSpPr>
            <p:spPr>
              <a:xfrm>
                <a:off x="5273040" y="507319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6" name="Oval 115"/>
              <p:cNvSpPr/>
              <p:nvPr/>
            </p:nvSpPr>
            <p:spPr>
              <a:xfrm>
                <a:off x="6019800" y="5044616"/>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7" name="Oval 116"/>
              <p:cNvSpPr/>
              <p:nvPr/>
            </p:nvSpPr>
            <p:spPr>
              <a:xfrm>
                <a:off x="5638800" y="5197016"/>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8" name="Oval 117"/>
              <p:cNvSpPr/>
              <p:nvPr/>
            </p:nvSpPr>
            <p:spPr>
              <a:xfrm>
                <a:off x="2552700" y="539323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9" name="Oval 118"/>
              <p:cNvSpPr/>
              <p:nvPr/>
            </p:nvSpPr>
            <p:spPr>
              <a:xfrm>
                <a:off x="4867275" y="5250356"/>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0" name="Oval 119"/>
              <p:cNvSpPr/>
              <p:nvPr/>
            </p:nvSpPr>
            <p:spPr>
              <a:xfrm>
                <a:off x="1771650" y="5454191"/>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1" name="Rounded Rectangle 120"/>
              <p:cNvSpPr/>
              <p:nvPr/>
            </p:nvSpPr>
            <p:spPr>
              <a:xfrm>
                <a:off x="2097639" y="5989320"/>
                <a:ext cx="752475" cy="365760"/>
              </a:xfrm>
              <a:prstGeom prst="roundRect">
                <a:avLst/>
              </a:prstGeom>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200" dirty="0" smtClean="0">
                    <a:ln w="12700">
                      <a:solidFill>
                        <a:srgbClr val="002060"/>
                      </a:solidFill>
                    </a:ln>
                    <a:solidFill>
                      <a:schemeClr val="accent1">
                        <a:lumMod val="75000"/>
                      </a:schemeClr>
                    </a:solidFill>
                    <a:effectLst>
                      <a:innerShdw blurRad="63500" dist="203200">
                        <a:prstClr val="black">
                          <a:alpha val="50000"/>
                        </a:prstClr>
                      </a:innerShdw>
                    </a:effectLst>
                    <a:latin typeface="Arial" panose="020B0604020202020204" pitchFamily="34" charset="0"/>
                    <a:cs typeface="Arial" panose="020B0604020202020204" pitchFamily="34" charset="0"/>
                  </a:rPr>
                  <a:t>DAQ</a:t>
                </a:r>
                <a:endParaRPr lang="en-US" sz="1200" b="1" spc="100" dirty="0">
                  <a:ln w="12700">
                    <a:solidFill>
                      <a:srgbClr val="002060"/>
                    </a:solidFill>
                  </a:ln>
                  <a:solidFill>
                    <a:schemeClr val="accent1">
                      <a:lumMod val="75000"/>
                    </a:schemeClr>
                  </a:solidFill>
                  <a:effectLst>
                    <a:innerShdw blurRad="63500" dist="203200">
                      <a:prstClr val="black">
                        <a:alpha val="50000"/>
                      </a:prstClr>
                    </a:innerShdw>
                  </a:effectLst>
                  <a:latin typeface="Arial" panose="020B0604020202020204" pitchFamily="34" charset="0"/>
                  <a:cs typeface="Arial" panose="020B0604020202020204" pitchFamily="34" charset="0"/>
                </a:endParaRPr>
              </a:p>
            </p:txBody>
          </p:sp>
          <p:sp>
            <p:nvSpPr>
              <p:cNvPr id="122" name="Rounded Rectangle 121"/>
              <p:cNvSpPr/>
              <p:nvPr/>
            </p:nvSpPr>
            <p:spPr>
              <a:xfrm>
                <a:off x="5273040" y="5932170"/>
                <a:ext cx="752475" cy="365760"/>
              </a:xfrm>
              <a:prstGeom prst="roundRect">
                <a:avLst/>
              </a:prstGeom>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200" dirty="0" smtClean="0">
                    <a:ln w="12700">
                      <a:solidFill>
                        <a:srgbClr val="002060"/>
                      </a:solidFill>
                    </a:ln>
                    <a:solidFill>
                      <a:schemeClr val="accent1">
                        <a:lumMod val="75000"/>
                      </a:schemeClr>
                    </a:solidFill>
                    <a:effectLst>
                      <a:innerShdw blurRad="63500" dist="203200">
                        <a:prstClr val="black">
                          <a:alpha val="50000"/>
                        </a:prstClr>
                      </a:innerShdw>
                    </a:effectLst>
                    <a:latin typeface="Arial" panose="020B0604020202020204" pitchFamily="34" charset="0"/>
                    <a:cs typeface="Arial" panose="020B0604020202020204" pitchFamily="34" charset="0"/>
                  </a:rPr>
                  <a:t>DAQ</a:t>
                </a:r>
                <a:endParaRPr lang="en-US" sz="1200" b="1" spc="100" dirty="0">
                  <a:ln w="12700">
                    <a:solidFill>
                      <a:srgbClr val="002060"/>
                    </a:solidFill>
                  </a:ln>
                  <a:solidFill>
                    <a:schemeClr val="accent1">
                      <a:lumMod val="75000"/>
                    </a:schemeClr>
                  </a:solidFill>
                  <a:effectLst>
                    <a:innerShdw blurRad="63500" dist="203200">
                      <a:prstClr val="black">
                        <a:alpha val="50000"/>
                      </a:prstClr>
                    </a:innerShdw>
                  </a:effectLst>
                  <a:latin typeface="Arial" panose="020B0604020202020204" pitchFamily="34" charset="0"/>
                  <a:cs typeface="Arial" panose="020B0604020202020204" pitchFamily="34" charset="0"/>
                </a:endParaRPr>
              </a:p>
            </p:txBody>
          </p:sp>
          <p:sp>
            <p:nvSpPr>
              <p:cNvPr id="123" name="Oval 122"/>
              <p:cNvSpPr/>
              <p:nvPr/>
            </p:nvSpPr>
            <p:spPr>
              <a:xfrm>
                <a:off x="3349949" y="5361318"/>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 name="Group 5"/>
            <p:cNvGrpSpPr/>
            <p:nvPr/>
          </p:nvGrpSpPr>
          <p:grpSpPr>
            <a:xfrm>
              <a:off x="4003697" y="838200"/>
              <a:ext cx="4828458" cy="2124470"/>
              <a:chOff x="647766" y="57150"/>
              <a:chExt cx="7771617" cy="3371850"/>
            </a:xfrm>
          </p:grpSpPr>
          <p:sp>
            <p:nvSpPr>
              <p:cNvPr id="70" name="Rectangle 69"/>
              <p:cNvSpPr/>
              <p:nvPr/>
            </p:nvSpPr>
            <p:spPr>
              <a:xfrm>
                <a:off x="848922" y="480812"/>
                <a:ext cx="7471852" cy="277033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Rectangle 70"/>
              <p:cNvSpPr/>
              <p:nvPr/>
            </p:nvSpPr>
            <p:spPr>
              <a:xfrm>
                <a:off x="762000" y="4177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Rectangle 71"/>
              <p:cNvSpPr/>
              <p:nvPr/>
            </p:nvSpPr>
            <p:spPr>
              <a:xfrm>
                <a:off x="4438893" y="4177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3" name="Rectangle 72"/>
              <p:cNvSpPr/>
              <p:nvPr/>
            </p:nvSpPr>
            <p:spPr>
              <a:xfrm>
                <a:off x="8082053" y="4177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4" name="Rectangle 73"/>
              <p:cNvSpPr/>
              <p:nvPr/>
            </p:nvSpPr>
            <p:spPr>
              <a:xfrm>
                <a:off x="974518" y="543865"/>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5" name="Rectangle 74"/>
              <p:cNvSpPr/>
              <p:nvPr/>
            </p:nvSpPr>
            <p:spPr>
              <a:xfrm>
                <a:off x="974518" y="3066006"/>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Rectangle 75"/>
              <p:cNvSpPr/>
              <p:nvPr/>
            </p:nvSpPr>
            <p:spPr>
              <a:xfrm>
                <a:off x="964398" y="926208"/>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Rectangle 76"/>
              <p:cNvSpPr/>
              <p:nvPr/>
            </p:nvSpPr>
            <p:spPr>
              <a:xfrm>
                <a:off x="964398" y="1684427"/>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Rectangle 77"/>
              <p:cNvSpPr/>
              <p:nvPr/>
            </p:nvSpPr>
            <p:spPr>
              <a:xfrm>
                <a:off x="964398" y="130453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Rectangle 78"/>
              <p:cNvSpPr/>
              <p:nvPr/>
            </p:nvSpPr>
            <p:spPr>
              <a:xfrm>
                <a:off x="964398" y="1946099"/>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0" name="Rectangle 79"/>
              <p:cNvSpPr/>
              <p:nvPr/>
            </p:nvSpPr>
            <p:spPr>
              <a:xfrm>
                <a:off x="964398" y="232442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1" name="Rectangle 80"/>
              <p:cNvSpPr/>
              <p:nvPr/>
            </p:nvSpPr>
            <p:spPr>
              <a:xfrm>
                <a:off x="964398" y="2704318"/>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2" name="Multiply 81"/>
              <p:cNvSpPr/>
              <p:nvPr/>
            </p:nvSpPr>
            <p:spPr>
              <a:xfrm>
                <a:off x="6324600" y="302895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3" name="TextBox 82"/>
              <p:cNvSpPr txBox="1"/>
              <p:nvPr/>
            </p:nvSpPr>
            <p:spPr>
              <a:xfrm>
                <a:off x="2123005" y="57150"/>
                <a:ext cx="1292215" cy="795936"/>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3</a:t>
                </a:r>
                <a:endParaRPr lang="en-US" sz="1000" dirty="0">
                  <a:latin typeface="Arial" panose="020B0604020202020204" pitchFamily="34" charset="0"/>
                  <a:cs typeface="Arial" panose="020B0604020202020204" pitchFamily="34" charset="0"/>
                </a:endParaRPr>
              </a:p>
            </p:txBody>
          </p:sp>
          <p:sp>
            <p:nvSpPr>
              <p:cNvPr id="84" name="TextBox 83"/>
              <p:cNvSpPr txBox="1"/>
              <p:nvPr/>
            </p:nvSpPr>
            <p:spPr>
              <a:xfrm>
                <a:off x="5790351" y="85724"/>
                <a:ext cx="1292215" cy="795936"/>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4</a:t>
                </a:r>
                <a:endParaRPr lang="en-US" sz="1000" dirty="0">
                  <a:latin typeface="Arial" panose="020B0604020202020204" pitchFamily="34" charset="0"/>
                  <a:cs typeface="Arial" panose="020B0604020202020204" pitchFamily="34" charset="0"/>
                </a:endParaRPr>
              </a:p>
            </p:txBody>
          </p:sp>
          <p:cxnSp>
            <p:nvCxnSpPr>
              <p:cNvPr id="85" name="Straight Connector 84"/>
              <p:cNvCxnSpPr/>
              <p:nvPr/>
            </p:nvCxnSpPr>
            <p:spPr>
              <a:xfrm>
                <a:off x="1866755" y="337066"/>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775291" y="33568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707523" y="33568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8" name="Multiply 87"/>
              <p:cNvSpPr/>
              <p:nvPr/>
            </p:nvSpPr>
            <p:spPr>
              <a:xfrm>
                <a:off x="2667000" y="1633805"/>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Multiply 88"/>
              <p:cNvSpPr/>
              <p:nvPr/>
            </p:nvSpPr>
            <p:spPr>
              <a:xfrm>
                <a:off x="2670576" y="191003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0" name="Multiply 89"/>
              <p:cNvSpPr/>
              <p:nvPr/>
            </p:nvSpPr>
            <p:spPr>
              <a:xfrm>
                <a:off x="829466" y="303917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91" name="Straight Connector 90"/>
              <p:cNvCxnSpPr/>
              <p:nvPr/>
            </p:nvCxnSpPr>
            <p:spPr>
              <a:xfrm>
                <a:off x="6432891" y="34290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2" name="Multiply 91"/>
              <p:cNvSpPr/>
              <p:nvPr/>
            </p:nvSpPr>
            <p:spPr>
              <a:xfrm>
                <a:off x="6324600" y="164102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3" name="Multiply 92"/>
              <p:cNvSpPr/>
              <p:nvPr/>
            </p:nvSpPr>
            <p:spPr>
              <a:xfrm>
                <a:off x="6324600" y="191724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4" name="Multiply 93"/>
              <p:cNvSpPr/>
              <p:nvPr/>
            </p:nvSpPr>
            <p:spPr>
              <a:xfrm>
                <a:off x="5463506" y="164102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5" name="Multiply 94"/>
              <p:cNvSpPr/>
              <p:nvPr/>
            </p:nvSpPr>
            <p:spPr>
              <a:xfrm>
                <a:off x="5461401" y="1908623"/>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96" name="Straight Connector 95"/>
              <p:cNvCxnSpPr/>
              <p:nvPr/>
            </p:nvCxnSpPr>
            <p:spPr>
              <a:xfrm>
                <a:off x="5562600" y="34290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7" name="Multiply 96"/>
              <p:cNvSpPr/>
              <p:nvPr/>
            </p:nvSpPr>
            <p:spPr>
              <a:xfrm>
                <a:off x="3590925" y="190500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8" name="Multiply 97"/>
              <p:cNvSpPr/>
              <p:nvPr/>
            </p:nvSpPr>
            <p:spPr>
              <a:xfrm>
                <a:off x="838200" y="179203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9" name="Multiply 98"/>
              <p:cNvSpPr/>
              <p:nvPr/>
            </p:nvSpPr>
            <p:spPr>
              <a:xfrm>
                <a:off x="6338835" y="50494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0" name="Multiply 99"/>
              <p:cNvSpPr/>
              <p:nvPr/>
            </p:nvSpPr>
            <p:spPr>
              <a:xfrm>
                <a:off x="2659917" y="305740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1" name="Multiply 100"/>
              <p:cNvSpPr/>
              <p:nvPr/>
            </p:nvSpPr>
            <p:spPr>
              <a:xfrm>
                <a:off x="2674152" y="53340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 name="Multiply 101"/>
              <p:cNvSpPr/>
              <p:nvPr/>
            </p:nvSpPr>
            <p:spPr>
              <a:xfrm>
                <a:off x="3581400" y="1666875"/>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 name="Multiply 102"/>
              <p:cNvSpPr/>
              <p:nvPr/>
            </p:nvSpPr>
            <p:spPr>
              <a:xfrm>
                <a:off x="829959" y="50603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4" name="Multiply 103"/>
              <p:cNvSpPr/>
              <p:nvPr/>
            </p:nvSpPr>
            <p:spPr>
              <a:xfrm>
                <a:off x="8153400" y="177139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5" name="Multiply 104"/>
              <p:cNvSpPr/>
              <p:nvPr/>
            </p:nvSpPr>
            <p:spPr>
              <a:xfrm>
                <a:off x="4506359" y="1784866"/>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Multiply 105"/>
              <p:cNvSpPr/>
              <p:nvPr/>
            </p:nvSpPr>
            <p:spPr>
              <a:xfrm>
                <a:off x="4483156" y="303917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7" name="Multiply 106"/>
              <p:cNvSpPr/>
              <p:nvPr/>
            </p:nvSpPr>
            <p:spPr>
              <a:xfrm>
                <a:off x="4483649" y="50603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8" name="Isosceles Triangle 107"/>
              <p:cNvSpPr/>
              <p:nvPr/>
            </p:nvSpPr>
            <p:spPr>
              <a:xfrm rot="16200000">
                <a:off x="647766" y="1841550"/>
                <a:ext cx="109728" cy="1097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9" name="Isosceles Triangle 108"/>
              <p:cNvSpPr/>
              <p:nvPr/>
            </p:nvSpPr>
            <p:spPr>
              <a:xfrm rot="16200000">
                <a:off x="4329165" y="1825252"/>
                <a:ext cx="109728" cy="1097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0" name="Isosceles Triangle 109"/>
              <p:cNvSpPr/>
              <p:nvPr/>
            </p:nvSpPr>
            <p:spPr>
              <a:xfrm rot="16200000">
                <a:off x="7972265" y="1807783"/>
                <a:ext cx="109728" cy="1097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7" name="Group 6"/>
            <p:cNvGrpSpPr/>
            <p:nvPr/>
          </p:nvGrpSpPr>
          <p:grpSpPr>
            <a:xfrm>
              <a:off x="4122012" y="2912450"/>
              <a:ext cx="4797938" cy="2043560"/>
              <a:chOff x="762000" y="3344276"/>
              <a:chExt cx="7657383" cy="3361324"/>
            </a:xfrm>
          </p:grpSpPr>
          <p:sp>
            <p:nvSpPr>
              <p:cNvPr id="44" name="Rectangle 43"/>
              <p:cNvSpPr/>
              <p:nvPr/>
            </p:nvSpPr>
            <p:spPr>
              <a:xfrm>
                <a:off x="848922" y="3757412"/>
                <a:ext cx="7471852" cy="277033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Rectangle 44"/>
              <p:cNvSpPr/>
              <p:nvPr/>
            </p:nvSpPr>
            <p:spPr>
              <a:xfrm>
                <a:off x="762000" y="36943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Rectangle 45"/>
              <p:cNvSpPr/>
              <p:nvPr/>
            </p:nvSpPr>
            <p:spPr>
              <a:xfrm>
                <a:off x="4438893" y="36943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Rectangle 46"/>
              <p:cNvSpPr/>
              <p:nvPr/>
            </p:nvSpPr>
            <p:spPr>
              <a:xfrm>
                <a:off x="8082053" y="3694358"/>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Rectangle 47"/>
              <p:cNvSpPr/>
              <p:nvPr/>
            </p:nvSpPr>
            <p:spPr>
              <a:xfrm>
                <a:off x="974518" y="3820465"/>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Rectangle 48"/>
              <p:cNvSpPr/>
              <p:nvPr/>
            </p:nvSpPr>
            <p:spPr>
              <a:xfrm>
                <a:off x="974518" y="6342606"/>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p:cNvSpPr/>
              <p:nvPr/>
            </p:nvSpPr>
            <p:spPr>
              <a:xfrm>
                <a:off x="964398" y="4202808"/>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Rectangle 50"/>
              <p:cNvSpPr/>
              <p:nvPr/>
            </p:nvSpPr>
            <p:spPr>
              <a:xfrm>
                <a:off x="964398" y="4961027"/>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Rectangle 51"/>
              <p:cNvSpPr/>
              <p:nvPr/>
            </p:nvSpPr>
            <p:spPr>
              <a:xfrm>
                <a:off x="964398" y="458113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Rectangle 52"/>
              <p:cNvSpPr/>
              <p:nvPr/>
            </p:nvSpPr>
            <p:spPr>
              <a:xfrm>
                <a:off x="964398" y="5222699"/>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Rectangle 53"/>
              <p:cNvSpPr/>
              <p:nvPr/>
            </p:nvSpPr>
            <p:spPr>
              <a:xfrm>
                <a:off x="964398" y="5601020"/>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5" name="Rectangle 54"/>
              <p:cNvSpPr/>
              <p:nvPr/>
            </p:nvSpPr>
            <p:spPr>
              <a:xfrm>
                <a:off x="964398" y="5980918"/>
                <a:ext cx="728632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6" name="Multiply 55"/>
              <p:cNvSpPr/>
              <p:nvPr/>
            </p:nvSpPr>
            <p:spPr>
              <a:xfrm>
                <a:off x="2667000" y="630555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7" name="TextBox 56"/>
              <p:cNvSpPr txBox="1"/>
              <p:nvPr/>
            </p:nvSpPr>
            <p:spPr>
              <a:xfrm>
                <a:off x="2123005" y="3344276"/>
                <a:ext cx="1292214" cy="824866"/>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7</a:t>
                </a:r>
                <a:endParaRPr lang="en-US" sz="1000" dirty="0">
                  <a:latin typeface="Arial" panose="020B0604020202020204" pitchFamily="34" charset="0"/>
                  <a:cs typeface="Arial" panose="020B0604020202020204" pitchFamily="34" charset="0"/>
                </a:endParaRPr>
              </a:p>
            </p:txBody>
          </p:sp>
          <p:sp>
            <p:nvSpPr>
              <p:cNvPr id="58" name="TextBox 57"/>
              <p:cNvSpPr txBox="1"/>
              <p:nvPr/>
            </p:nvSpPr>
            <p:spPr>
              <a:xfrm>
                <a:off x="5895126" y="3344276"/>
                <a:ext cx="1292214" cy="824866"/>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8</a:t>
                </a:r>
                <a:endParaRPr lang="en-US" sz="1000" dirty="0">
                  <a:latin typeface="Arial" panose="020B0604020202020204" pitchFamily="34" charset="0"/>
                  <a:cs typeface="Arial" panose="020B0604020202020204" pitchFamily="34" charset="0"/>
                </a:endParaRPr>
              </a:p>
            </p:txBody>
          </p:sp>
          <p:cxnSp>
            <p:nvCxnSpPr>
              <p:cNvPr id="59" name="Straight Connector 58"/>
              <p:cNvCxnSpPr/>
              <p:nvPr/>
            </p:nvCxnSpPr>
            <p:spPr>
              <a:xfrm>
                <a:off x="1866755" y="3613666"/>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775291" y="361228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707523" y="361228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2" name="Multiply 61"/>
              <p:cNvSpPr/>
              <p:nvPr/>
            </p:nvSpPr>
            <p:spPr>
              <a:xfrm>
                <a:off x="2667000" y="4910405"/>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Multiply 62"/>
              <p:cNvSpPr/>
              <p:nvPr/>
            </p:nvSpPr>
            <p:spPr>
              <a:xfrm>
                <a:off x="2667000" y="518663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4" name="Multiply 63"/>
              <p:cNvSpPr/>
              <p:nvPr/>
            </p:nvSpPr>
            <p:spPr>
              <a:xfrm>
                <a:off x="6324600" y="489818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5" name="Straight Connector 64"/>
              <p:cNvCxnSpPr/>
              <p:nvPr/>
            </p:nvCxnSpPr>
            <p:spPr>
              <a:xfrm>
                <a:off x="6432891" y="361950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Multiply 65"/>
              <p:cNvSpPr/>
              <p:nvPr/>
            </p:nvSpPr>
            <p:spPr>
              <a:xfrm>
                <a:off x="6324600" y="519384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7" name="Multiply 66"/>
              <p:cNvSpPr/>
              <p:nvPr/>
            </p:nvSpPr>
            <p:spPr>
              <a:xfrm>
                <a:off x="2666999" y="379833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8" name="Multiply 67"/>
              <p:cNvSpPr/>
              <p:nvPr/>
            </p:nvSpPr>
            <p:spPr>
              <a:xfrm>
                <a:off x="4506359" y="506075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9" name="Multiply 68"/>
              <p:cNvSpPr/>
              <p:nvPr/>
            </p:nvSpPr>
            <p:spPr>
              <a:xfrm>
                <a:off x="829466" y="506075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8" name="Group 7"/>
            <p:cNvGrpSpPr/>
            <p:nvPr/>
          </p:nvGrpSpPr>
          <p:grpSpPr>
            <a:xfrm>
              <a:off x="452014" y="815167"/>
              <a:ext cx="3236668" cy="2222230"/>
              <a:chOff x="2400300" y="1437737"/>
              <a:chExt cx="4014223" cy="3366016"/>
            </a:xfrm>
          </p:grpSpPr>
          <p:sp>
            <p:nvSpPr>
              <p:cNvPr id="20" name="Rectangle 19"/>
              <p:cNvSpPr/>
              <p:nvPr/>
            </p:nvSpPr>
            <p:spPr>
              <a:xfrm>
                <a:off x="2487222" y="1861399"/>
                <a:ext cx="3768756" cy="2770332"/>
              </a:xfrm>
              <a:prstGeom prst="rect">
                <a:avLst/>
              </a:prstGeom>
              <a:solidFill>
                <a:srgbClr val="F6F5EE"/>
              </a:solidFill>
              <a:ln w="12700">
                <a:solidFill>
                  <a:srgbClr val="7361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p:cNvSpPr/>
              <p:nvPr/>
            </p:nvSpPr>
            <p:spPr>
              <a:xfrm>
                <a:off x="2400300" y="1798345"/>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p:cNvSpPr/>
              <p:nvPr/>
            </p:nvSpPr>
            <p:spPr>
              <a:xfrm>
                <a:off x="6077193" y="1798345"/>
                <a:ext cx="337330" cy="2900461"/>
              </a:xfrm>
              <a:prstGeom prst="rect">
                <a:avLst/>
              </a:prstGeom>
              <a:solidFill>
                <a:schemeClr val="accent3">
                  <a:lumMod val="20000"/>
                  <a:lumOff val="80000"/>
                </a:schemeClr>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22"/>
              <p:cNvSpPr/>
              <p:nvPr/>
            </p:nvSpPr>
            <p:spPr>
              <a:xfrm>
                <a:off x="2612818" y="1924452"/>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Rectangle 23"/>
              <p:cNvSpPr/>
              <p:nvPr/>
            </p:nvSpPr>
            <p:spPr>
              <a:xfrm>
                <a:off x="2612818" y="4446593"/>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Rectangle 24"/>
              <p:cNvSpPr/>
              <p:nvPr/>
            </p:nvSpPr>
            <p:spPr>
              <a:xfrm>
                <a:off x="2602698" y="2306795"/>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p:cNvSpPr/>
              <p:nvPr/>
            </p:nvSpPr>
            <p:spPr>
              <a:xfrm>
                <a:off x="2602698" y="3065014"/>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Rectangle 26"/>
              <p:cNvSpPr/>
              <p:nvPr/>
            </p:nvSpPr>
            <p:spPr>
              <a:xfrm>
                <a:off x="2602698" y="2685117"/>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Rectangle 27"/>
              <p:cNvSpPr/>
              <p:nvPr/>
            </p:nvSpPr>
            <p:spPr>
              <a:xfrm>
                <a:off x="2602698" y="3326686"/>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Rectangle 28"/>
              <p:cNvSpPr/>
              <p:nvPr/>
            </p:nvSpPr>
            <p:spPr>
              <a:xfrm>
                <a:off x="2602698" y="3705007"/>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9"/>
              <p:cNvSpPr/>
              <p:nvPr/>
            </p:nvSpPr>
            <p:spPr>
              <a:xfrm>
                <a:off x="2602698" y="4084905"/>
                <a:ext cx="3643160" cy="113496"/>
              </a:xfrm>
              <a:prstGeom prst="rect">
                <a:avLst/>
              </a:prstGeom>
              <a:solidFill>
                <a:schemeClr val="accent1">
                  <a:lumMod val="60000"/>
                  <a:lumOff val="40000"/>
                  <a:alpha val="47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p:cNvSpPr txBox="1"/>
              <p:nvPr/>
            </p:nvSpPr>
            <p:spPr>
              <a:xfrm>
                <a:off x="3761304" y="1437737"/>
                <a:ext cx="1292214" cy="467448"/>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Span  </a:t>
                </a:r>
                <a:r>
                  <a:rPr lang="en-US" sz="1000" dirty="0">
                    <a:latin typeface="Arial" panose="020B0604020202020204" pitchFamily="34" charset="0"/>
                    <a:cs typeface="Arial" panose="020B0604020202020204" pitchFamily="34" charset="0"/>
                  </a:rPr>
                  <a:t>2</a:t>
                </a:r>
              </a:p>
            </p:txBody>
          </p:sp>
          <p:cxnSp>
            <p:nvCxnSpPr>
              <p:cNvPr id="32" name="Straight Connector 31"/>
              <p:cNvCxnSpPr/>
              <p:nvPr/>
            </p:nvCxnSpPr>
            <p:spPr>
              <a:xfrm>
                <a:off x="3505055" y="1717653"/>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413591" y="171627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45823" y="1716270"/>
                <a:ext cx="0" cy="30861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Multiply 34"/>
              <p:cNvSpPr/>
              <p:nvPr/>
            </p:nvSpPr>
            <p:spPr>
              <a:xfrm>
                <a:off x="4305300" y="3014392"/>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Multiply 35"/>
              <p:cNvSpPr/>
              <p:nvPr/>
            </p:nvSpPr>
            <p:spPr>
              <a:xfrm>
                <a:off x="4305300" y="3290617"/>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Multiply 36"/>
              <p:cNvSpPr/>
              <p:nvPr/>
            </p:nvSpPr>
            <p:spPr>
              <a:xfrm>
                <a:off x="6160302" y="316363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Multiply 37"/>
              <p:cNvSpPr/>
              <p:nvPr/>
            </p:nvSpPr>
            <p:spPr>
              <a:xfrm>
                <a:off x="6160302" y="442093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Multiply 38"/>
              <p:cNvSpPr/>
              <p:nvPr/>
            </p:nvSpPr>
            <p:spPr>
              <a:xfrm>
                <a:off x="6164525" y="188661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Multiply 39"/>
              <p:cNvSpPr/>
              <p:nvPr/>
            </p:nvSpPr>
            <p:spPr>
              <a:xfrm>
                <a:off x="5244624" y="3288853"/>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Multiply 40"/>
              <p:cNvSpPr/>
              <p:nvPr/>
            </p:nvSpPr>
            <p:spPr>
              <a:xfrm>
                <a:off x="4306213" y="440876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Multiply 41"/>
              <p:cNvSpPr/>
              <p:nvPr/>
            </p:nvSpPr>
            <p:spPr>
              <a:xfrm>
                <a:off x="4305300" y="188661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Multiply 42"/>
              <p:cNvSpPr/>
              <p:nvPr/>
            </p:nvSpPr>
            <p:spPr>
              <a:xfrm>
                <a:off x="5244624" y="4419691"/>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 name="Group 8"/>
            <p:cNvGrpSpPr/>
            <p:nvPr/>
          </p:nvGrpSpPr>
          <p:grpSpPr>
            <a:xfrm>
              <a:off x="627632" y="3116795"/>
              <a:ext cx="2860280" cy="2013341"/>
              <a:chOff x="1445895" y="932779"/>
              <a:chExt cx="3767137" cy="2724819"/>
            </a:xfrm>
          </p:grpSpPr>
          <p:grpSp>
            <p:nvGrpSpPr>
              <p:cNvPr id="10" name="Group 9"/>
              <p:cNvGrpSpPr/>
              <p:nvPr/>
            </p:nvGrpSpPr>
            <p:grpSpPr>
              <a:xfrm>
                <a:off x="1445895" y="932779"/>
                <a:ext cx="3767137" cy="2724819"/>
                <a:chOff x="1445895" y="304799"/>
                <a:chExt cx="4789714" cy="3352800"/>
              </a:xfrm>
            </p:grpSpPr>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backgroundRemoval t="11667" b="80667" l="0" r="96000"/>
                          </a14:imgEffect>
                          <a14:imgEffect>
                            <a14:saturation sat="0"/>
                          </a14:imgEffect>
                        </a14:imgLayer>
                      </a14:imgProps>
                    </a:ext>
                    <a:ext uri="{28A0092B-C50C-407E-A947-70E740481C1C}">
                      <a14:useLocalDpi xmlns:a14="http://schemas.microsoft.com/office/drawing/2010/main" val="0"/>
                    </a:ext>
                  </a:extLst>
                </a:blip>
                <a:srcRect t="9000" b="21000"/>
                <a:stretch/>
              </p:blipFill>
              <p:spPr>
                <a:xfrm>
                  <a:off x="1445895" y="304799"/>
                  <a:ext cx="4789714" cy="3352800"/>
                </a:xfrm>
                <a:prstGeom prst="rect">
                  <a:avLst/>
                </a:prstGeom>
              </p:spPr>
            </p:pic>
            <p:sp>
              <p:nvSpPr>
                <p:cNvPr id="15" name="Multiply 14"/>
                <p:cNvSpPr/>
                <p:nvPr/>
              </p:nvSpPr>
              <p:spPr>
                <a:xfrm>
                  <a:off x="4420318" y="129540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Multiply 15"/>
                <p:cNvSpPr/>
                <p:nvPr/>
              </p:nvSpPr>
              <p:spPr>
                <a:xfrm>
                  <a:off x="3505200" y="83820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Multiply 16"/>
                <p:cNvSpPr/>
                <p:nvPr/>
              </p:nvSpPr>
              <p:spPr>
                <a:xfrm>
                  <a:off x="2708442" y="2514600"/>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Multiply 17"/>
                <p:cNvSpPr/>
                <p:nvPr/>
              </p:nvSpPr>
              <p:spPr>
                <a:xfrm>
                  <a:off x="1771650" y="1886619"/>
                  <a:ext cx="202398" cy="189161"/>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Rounded Rectangle 18"/>
                <p:cNvSpPr/>
                <p:nvPr/>
              </p:nvSpPr>
              <p:spPr>
                <a:xfrm rot="19899141">
                  <a:off x="3015807" y="1756915"/>
                  <a:ext cx="752475" cy="365760"/>
                </a:xfrm>
                <a:prstGeom prst="roundRect">
                  <a:avLst/>
                </a:prstGeom>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800" dirty="0" smtClean="0">
                      <a:ln w="12700">
                        <a:solidFill>
                          <a:srgbClr val="002060"/>
                        </a:solidFill>
                      </a:ln>
                      <a:solidFill>
                        <a:schemeClr val="accent1">
                          <a:lumMod val="75000"/>
                        </a:schemeClr>
                      </a:solidFill>
                      <a:effectLst>
                        <a:innerShdw blurRad="63500" dist="203200" dir="3240000">
                          <a:prstClr val="black">
                            <a:alpha val="50000"/>
                          </a:prstClr>
                        </a:innerShdw>
                      </a:effectLst>
                      <a:latin typeface="Arial" panose="020B0604020202020204" pitchFamily="34" charset="0"/>
                      <a:cs typeface="Arial" panose="020B0604020202020204" pitchFamily="34" charset="0"/>
                    </a:rPr>
                    <a:t>DAQ</a:t>
                  </a:r>
                  <a:endParaRPr lang="en-US" sz="800" b="1" spc="100" dirty="0">
                    <a:ln w="12700">
                      <a:solidFill>
                        <a:srgbClr val="002060"/>
                      </a:solidFill>
                    </a:ln>
                    <a:solidFill>
                      <a:schemeClr val="accent1">
                        <a:lumMod val="75000"/>
                      </a:schemeClr>
                    </a:solidFill>
                    <a:effectLst>
                      <a:innerShdw blurRad="63500" dist="203200" dir="3240000">
                        <a:prstClr val="black">
                          <a:alpha val="50000"/>
                        </a:prstClr>
                      </a:innerShdw>
                    </a:effectLst>
                    <a:latin typeface="Arial" panose="020B0604020202020204" pitchFamily="34" charset="0"/>
                    <a:cs typeface="Arial" panose="020B0604020202020204" pitchFamily="34" charset="0"/>
                  </a:endParaRPr>
                </a:p>
              </p:txBody>
            </p:sp>
          </p:grpSp>
          <p:grpSp>
            <p:nvGrpSpPr>
              <p:cNvPr id="11" name="Group 10"/>
              <p:cNvGrpSpPr/>
              <p:nvPr/>
            </p:nvGrpSpPr>
            <p:grpSpPr>
              <a:xfrm>
                <a:off x="2979420" y="2532849"/>
                <a:ext cx="365787" cy="205013"/>
                <a:chOff x="6835059" y="2358887"/>
                <a:chExt cx="365787" cy="205013"/>
              </a:xfrm>
            </p:grpSpPr>
            <p:sp>
              <p:nvSpPr>
                <p:cNvPr id="12" name="Parallelogram 11"/>
                <p:cNvSpPr/>
                <p:nvPr/>
              </p:nvSpPr>
              <p:spPr>
                <a:xfrm rot="19611718">
                  <a:off x="6835059" y="2358887"/>
                  <a:ext cx="365787" cy="205013"/>
                </a:xfrm>
                <a:prstGeom prst="parallelogram">
                  <a:avLst>
                    <a:gd name="adj" fmla="val 645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Oval 12"/>
                <p:cNvSpPr/>
                <p:nvPr/>
              </p:nvSpPr>
              <p:spPr>
                <a:xfrm>
                  <a:off x="6989298" y="2374937"/>
                  <a:ext cx="109728" cy="137160"/>
                </a:xfrm>
                <a:prstGeom prst="ellipse">
                  <a:avLst/>
                </a:prstGeom>
                <a:solidFill>
                  <a:schemeClr val="tx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sp>
        <p:nvSpPr>
          <p:cNvPr id="124" name="Rectangle 123"/>
          <p:cNvSpPr/>
          <p:nvPr/>
        </p:nvSpPr>
        <p:spPr>
          <a:xfrm>
            <a:off x="328699" y="619677"/>
            <a:ext cx="4649901" cy="5970865"/>
          </a:xfrm>
          <a:prstGeom prst="rect">
            <a:avLst/>
          </a:prstGeom>
        </p:spPr>
        <p:txBody>
          <a:bodyPr wrap="square">
            <a:spAutoFit/>
          </a:bodyPr>
          <a:lstStyle/>
          <a:p>
            <a:r>
              <a:rPr lang="en-US" sz="2400" dirty="0" smtClean="0">
                <a:latin typeface="Arial" panose="020B0604020202020204" pitchFamily="34" charset="0"/>
                <a:cs typeface="Arial" panose="020B0604020202020204" pitchFamily="34" charset="0"/>
              </a:rPr>
              <a:t>Additional Testing</a:t>
            </a:r>
          </a:p>
          <a:p>
            <a:r>
              <a:rPr lang="en-US" sz="1400" dirty="0" smtClean="0">
                <a:latin typeface="Arial" panose="020B0604020202020204" pitchFamily="34" charset="0"/>
                <a:cs typeface="Arial" panose="020B0604020202020204" pitchFamily="34" charset="0"/>
              </a:rPr>
              <a:t>Another test was performed whereby the bridge, as well as a truck, was instrumented.</a:t>
            </a:r>
          </a:p>
          <a:p>
            <a:endParaRPr lang="en-US" sz="1400"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Questions</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What forces are delivered to the bridge from a moving truck.</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How does the bridge respond to a large dynamic load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What vehicle/traffic conditions produce large amplifications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Suspension characteristics, vehicle speed, etc.</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What structure/site conditions produce large amplifications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Over-camber, road profile, repeated spans, etc.</a:t>
            </a:r>
          </a:p>
          <a:p>
            <a:r>
              <a:rPr lang="en-US" dirty="0">
                <a:latin typeface="Arial" panose="020B0604020202020204" pitchFamily="34" charset="0"/>
                <a:cs typeface="Arial" panose="020B0604020202020204" pitchFamily="34" charset="0"/>
              </a:rPr>
              <a:t>Objectives: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Capture Truck and Bridge acceleration synchronously.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Identify modes of vibration primarily activated by vehicle.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Identify driving scenarios that produce the greatest structural response.  </a:t>
            </a:r>
          </a:p>
        </p:txBody>
      </p:sp>
      <p:sp>
        <p:nvSpPr>
          <p:cNvPr id="125" name="TextBox 124"/>
          <p:cNvSpPr txBox="1"/>
          <p:nvPr/>
        </p:nvSpPr>
        <p:spPr>
          <a:xfrm>
            <a:off x="5494596" y="1018745"/>
            <a:ext cx="5275108" cy="378540"/>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Instrumentation Plan: 40 accelerometers + video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5849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2917" y="122194"/>
            <a:ext cx="4634602"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Example </a:t>
            </a:r>
            <a:r>
              <a:rPr lang="en-US" b="1" dirty="0">
                <a:latin typeface="Arial" panose="020B0604020202020204" pitchFamily="34" charset="0"/>
                <a:cs typeface="Arial" panose="020B0604020202020204" pitchFamily="34" charset="0"/>
              </a:rPr>
              <a:t>of SHM application in the </a:t>
            </a:r>
            <a:r>
              <a:rPr lang="en-US" b="1" dirty="0" smtClean="0">
                <a:latin typeface="Arial" panose="020B0604020202020204" pitchFamily="34" charset="0"/>
                <a:cs typeface="Arial" panose="020B0604020202020204" pitchFamily="34" charset="0"/>
              </a:rPr>
              <a:t>Field:</a:t>
            </a:r>
            <a:endParaRPr lang="en-US" b="1" dirty="0">
              <a:latin typeface="Arial" panose="020B0604020202020204" pitchFamily="34" charset="0"/>
              <a:cs typeface="Arial" panose="020B0604020202020204" pitchFamily="34" charset="0"/>
            </a:endParaRPr>
          </a:p>
        </p:txBody>
      </p:sp>
      <p:sp>
        <p:nvSpPr>
          <p:cNvPr id="8" name="Rectangle 7"/>
          <p:cNvSpPr/>
          <p:nvPr/>
        </p:nvSpPr>
        <p:spPr>
          <a:xfrm>
            <a:off x="4685597" y="120999"/>
            <a:ext cx="5871800" cy="369332"/>
          </a:xfrm>
          <a:prstGeom prst="rect">
            <a:avLst/>
          </a:prstGeom>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Vibration </a:t>
            </a:r>
            <a:r>
              <a:rPr lang="en-US" b="1" dirty="0" smtClean="0">
                <a:solidFill>
                  <a:schemeClr val="accent1"/>
                </a:solidFill>
                <a:latin typeface="Arial" panose="020B0604020202020204" pitchFamily="34" charset="0"/>
                <a:cs typeface="Arial" panose="020B0604020202020204" pitchFamily="34" charset="0"/>
              </a:rPr>
              <a:t>Investigation of multi-span viaduct</a:t>
            </a:r>
            <a:endParaRPr lang="en-US" b="1" dirty="0">
              <a:solidFill>
                <a:schemeClr val="accent1"/>
              </a:solidFill>
              <a:latin typeface="Arial" panose="020B0604020202020204" pitchFamily="34" charset="0"/>
              <a:cs typeface="Arial" panose="020B0604020202020204" pitchFamily="34" charset="0"/>
            </a:endParaRPr>
          </a:p>
        </p:txBody>
      </p:sp>
      <p:sp>
        <p:nvSpPr>
          <p:cNvPr id="13" name="Rectangle 12"/>
          <p:cNvSpPr/>
          <p:nvPr/>
        </p:nvSpPr>
        <p:spPr>
          <a:xfrm>
            <a:off x="236166" y="648074"/>
            <a:ext cx="11346234" cy="6186309"/>
          </a:xfrm>
          <a:prstGeom prst="rect">
            <a:avLst/>
          </a:prstGeom>
        </p:spPr>
        <p:txBody>
          <a:bodyPr wrap="square">
            <a:spAutoFit/>
          </a:bodyPr>
          <a:lstStyle/>
          <a:p>
            <a:pPr algn="just"/>
            <a:r>
              <a:rPr lang="en-US" b="1" dirty="0">
                <a:solidFill>
                  <a:srgbClr val="000000"/>
                </a:solidFill>
                <a:latin typeface="Arial" panose="020B0604020202020204" pitchFamily="34" charset="0"/>
              </a:rPr>
              <a:t>Interim Conclusions:</a:t>
            </a:r>
          </a:p>
          <a:p>
            <a:pPr algn="just"/>
            <a:r>
              <a:rPr lang="en-US" dirty="0" smtClean="0">
                <a:solidFill>
                  <a:srgbClr val="000000"/>
                </a:solidFill>
                <a:latin typeface="Arial" panose="020B0604020202020204" pitchFamily="34" charset="0"/>
              </a:rPr>
              <a:t>Viaduct </a:t>
            </a:r>
            <a:r>
              <a:rPr lang="en-US" dirty="0">
                <a:solidFill>
                  <a:srgbClr val="000000"/>
                </a:solidFill>
                <a:latin typeface="Arial" panose="020B0604020202020204" pitchFamily="34" charset="0"/>
              </a:rPr>
              <a:t>superstructures are indeed </a:t>
            </a:r>
          </a:p>
          <a:p>
            <a:pPr algn="just"/>
            <a:r>
              <a:rPr lang="en-US" dirty="0" smtClean="0">
                <a:solidFill>
                  <a:srgbClr val="000000"/>
                </a:solidFill>
                <a:latin typeface="Arial" panose="020B0604020202020204" pitchFamily="34" charset="0"/>
              </a:rPr>
              <a:t>vibrating </a:t>
            </a:r>
            <a:r>
              <a:rPr lang="en-US" dirty="0">
                <a:solidFill>
                  <a:srgbClr val="000000"/>
                </a:solidFill>
                <a:latin typeface="Arial" panose="020B0604020202020204" pitchFamily="34" charset="0"/>
              </a:rPr>
              <a:t>with accelerations of </a:t>
            </a:r>
            <a:r>
              <a:rPr lang="en-US" dirty="0" smtClean="0">
                <a:solidFill>
                  <a:srgbClr val="000000"/>
                </a:solidFill>
                <a:latin typeface="Arial" panose="020B0604020202020204" pitchFamily="34" charset="0"/>
              </a:rPr>
              <a:t>up to 25%g</a:t>
            </a:r>
            <a:r>
              <a:rPr lang="en-US" dirty="0">
                <a:solidFill>
                  <a:srgbClr val="000000"/>
                </a:solidFill>
                <a:latin typeface="Arial" panose="020B0604020202020204" pitchFamily="34" charset="0"/>
              </a:rPr>
              <a:t>.</a:t>
            </a:r>
          </a:p>
          <a:p>
            <a:pPr algn="just"/>
            <a:r>
              <a:rPr lang="en-US" dirty="0" smtClean="0">
                <a:solidFill>
                  <a:srgbClr val="000000"/>
                </a:solidFill>
                <a:latin typeface="Arial" panose="020B0604020202020204" pitchFamily="34" charset="0"/>
              </a:rPr>
              <a:t>Accelerations </a:t>
            </a:r>
            <a:r>
              <a:rPr lang="en-US" dirty="0">
                <a:solidFill>
                  <a:srgbClr val="000000"/>
                </a:solidFill>
                <a:latin typeface="Arial" panose="020B0604020202020204" pitchFamily="34" charset="0"/>
              </a:rPr>
              <a:t>exceeding 10%g are</a:t>
            </a:r>
          </a:p>
          <a:p>
            <a:pPr algn="just"/>
            <a:r>
              <a:rPr lang="en-US" dirty="0" smtClean="0">
                <a:solidFill>
                  <a:srgbClr val="000000"/>
                </a:solidFill>
                <a:latin typeface="Arial" panose="020B0604020202020204" pitchFamily="34" charset="0"/>
              </a:rPr>
              <a:t>known </a:t>
            </a:r>
            <a:r>
              <a:rPr lang="en-US" dirty="0">
                <a:solidFill>
                  <a:srgbClr val="000000"/>
                </a:solidFill>
                <a:latin typeface="Arial" panose="020B0604020202020204" pitchFamily="34" charset="0"/>
              </a:rPr>
              <a:t>as causing discomfort.</a:t>
            </a:r>
          </a:p>
          <a:p>
            <a:pPr algn="just"/>
            <a:endParaRPr lang="en-US" dirty="0" smtClean="0">
              <a:solidFill>
                <a:srgbClr val="000000"/>
              </a:solidFill>
              <a:latin typeface="Arial" panose="020B0604020202020204" pitchFamily="34" charset="0"/>
            </a:endParaRPr>
          </a:p>
          <a:p>
            <a:pPr algn="just"/>
            <a:r>
              <a:rPr lang="en-US" dirty="0" smtClean="0">
                <a:solidFill>
                  <a:srgbClr val="000000"/>
                </a:solidFill>
                <a:latin typeface="Arial" panose="020B0604020202020204" pitchFamily="34" charset="0"/>
              </a:rPr>
              <a:t>Viaduct </a:t>
            </a:r>
            <a:r>
              <a:rPr lang="en-US" dirty="0">
                <a:solidFill>
                  <a:srgbClr val="000000"/>
                </a:solidFill>
                <a:latin typeface="Arial" panose="020B0604020202020204" pitchFamily="34" charset="0"/>
              </a:rPr>
              <a:t>stresses and displacements </a:t>
            </a:r>
            <a:r>
              <a:rPr lang="en-US" dirty="0" smtClean="0">
                <a:solidFill>
                  <a:srgbClr val="000000"/>
                </a:solidFill>
                <a:latin typeface="Arial" panose="020B0604020202020204" pitchFamily="34" charset="0"/>
              </a:rPr>
              <a:t>are within</a:t>
            </a:r>
          </a:p>
          <a:p>
            <a:pPr algn="just"/>
            <a:r>
              <a:rPr lang="en-US" dirty="0" smtClean="0">
                <a:solidFill>
                  <a:srgbClr val="000000"/>
                </a:solidFill>
                <a:latin typeface="Arial" panose="020B0604020202020204" pitchFamily="34" charset="0"/>
              </a:rPr>
              <a:t>the </a:t>
            </a:r>
            <a:r>
              <a:rPr lang="en-US" dirty="0">
                <a:solidFill>
                  <a:srgbClr val="000000"/>
                </a:solidFill>
                <a:latin typeface="Arial" panose="020B0604020202020204" pitchFamily="34" charset="0"/>
              </a:rPr>
              <a:t>design code limits</a:t>
            </a:r>
            <a:r>
              <a:rPr lang="en-US" dirty="0" smtClean="0">
                <a:solidFill>
                  <a:srgbClr val="000000"/>
                </a:solidFill>
                <a:latin typeface="Arial" panose="020B0604020202020204" pitchFamily="34" charset="0"/>
              </a:rPr>
              <a:t>. Current </a:t>
            </a:r>
            <a:r>
              <a:rPr lang="en-US" dirty="0">
                <a:solidFill>
                  <a:srgbClr val="000000"/>
                </a:solidFill>
                <a:latin typeface="Arial" panose="020B0604020202020204" pitchFamily="34" charset="0"/>
              </a:rPr>
              <a:t>rating factors are acceptable.</a:t>
            </a:r>
          </a:p>
          <a:p>
            <a:pPr algn="just"/>
            <a:endParaRPr lang="en-US" dirty="0" smtClean="0">
              <a:solidFill>
                <a:srgbClr val="000000"/>
              </a:solidFill>
              <a:latin typeface="Arial" panose="020B0604020202020204" pitchFamily="34" charset="0"/>
            </a:endParaRPr>
          </a:p>
          <a:p>
            <a:pPr algn="just"/>
            <a:r>
              <a:rPr lang="en-US" dirty="0" smtClean="0">
                <a:solidFill>
                  <a:srgbClr val="000000"/>
                </a:solidFill>
                <a:latin typeface="Arial" panose="020B0604020202020204" pitchFamily="34" charset="0"/>
              </a:rPr>
              <a:t>Measurements </a:t>
            </a:r>
            <a:r>
              <a:rPr lang="en-US" dirty="0">
                <a:solidFill>
                  <a:srgbClr val="000000"/>
                </a:solidFill>
                <a:latin typeface="Arial" panose="020B0604020202020204" pitchFamily="34" charset="0"/>
              </a:rPr>
              <a:t>indicate that </a:t>
            </a:r>
            <a:r>
              <a:rPr lang="en-US" dirty="0" smtClean="0">
                <a:solidFill>
                  <a:srgbClr val="000000"/>
                </a:solidFill>
                <a:latin typeface="Arial" panose="020B0604020202020204" pitchFamily="34" charset="0"/>
              </a:rPr>
              <a:t>the deck is experiencing </a:t>
            </a:r>
            <a:r>
              <a:rPr lang="en-US" dirty="0">
                <a:solidFill>
                  <a:srgbClr val="000000"/>
                </a:solidFill>
                <a:latin typeface="Arial" panose="020B0604020202020204" pitchFamily="34" charset="0"/>
              </a:rPr>
              <a:t>tensile stresses due to </a:t>
            </a:r>
            <a:r>
              <a:rPr lang="en-US" dirty="0" smtClean="0">
                <a:solidFill>
                  <a:srgbClr val="000000"/>
                </a:solidFill>
                <a:latin typeface="Arial" panose="020B0604020202020204" pitchFamily="34" charset="0"/>
              </a:rPr>
              <a:t>dynamic amplification </a:t>
            </a:r>
            <a:r>
              <a:rPr lang="en-US" dirty="0">
                <a:solidFill>
                  <a:srgbClr val="000000"/>
                </a:solidFill>
                <a:latin typeface="Arial" panose="020B0604020202020204" pitchFamily="34" charset="0"/>
              </a:rPr>
              <a:t>of truck responses. </a:t>
            </a:r>
          </a:p>
          <a:p>
            <a:pPr algn="just"/>
            <a:endParaRPr lang="en-US" dirty="0" smtClean="0">
              <a:solidFill>
                <a:srgbClr val="000000"/>
              </a:solidFill>
              <a:latin typeface="Arial" panose="020B0604020202020204" pitchFamily="34" charset="0"/>
            </a:endParaRPr>
          </a:p>
          <a:p>
            <a:pPr algn="just"/>
            <a:r>
              <a:rPr lang="en-US" dirty="0" smtClean="0">
                <a:solidFill>
                  <a:srgbClr val="000000"/>
                </a:solidFill>
                <a:latin typeface="Arial" panose="020B0604020202020204" pitchFamily="34" charset="0"/>
              </a:rPr>
              <a:t>The efforts thus far have shown that the cross girder is transmitting vibrations from one side of the bridge to the other. This would result in motorists sitting in traffic on one side of the bridge to feel significant vibrations caused by free flowing traffic in the other direction. </a:t>
            </a:r>
          </a:p>
          <a:p>
            <a:pPr algn="just"/>
            <a:endParaRPr lang="en-US" dirty="0" smtClean="0">
              <a:solidFill>
                <a:srgbClr val="000000"/>
              </a:solidFill>
              <a:latin typeface="Arial" panose="020B0604020202020204" pitchFamily="34" charset="0"/>
            </a:endParaRPr>
          </a:p>
          <a:p>
            <a:pPr algn="just"/>
            <a:r>
              <a:rPr lang="en-US" dirty="0" smtClean="0">
                <a:solidFill>
                  <a:srgbClr val="000000"/>
                </a:solidFill>
                <a:latin typeface="Arial" panose="020B0604020202020204" pitchFamily="34" charset="0"/>
              </a:rPr>
              <a:t>Further measurements </a:t>
            </a:r>
            <a:r>
              <a:rPr lang="en-US" dirty="0">
                <a:solidFill>
                  <a:srgbClr val="000000"/>
                </a:solidFill>
                <a:latin typeface="Arial" panose="020B0604020202020204" pitchFamily="34" charset="0"/>
              </a:rPr>
              <a:t>and analyses will be carried out </a:t>
            </a:r>
            <a:r>
              <a:rPr lang="en-US" dirty="0" smtClean="0">
                <a:solidFill>
                  <a:srgbClr val="000000"/>
                </a:solidFill>
                <a:latin typeface="Arial" panose="020B0604020202020204" pitchFamily="34" charset="0"/>
              </a:rPr>
              <a:t>to better understand </a:t>
            </a:r>
            <a:r>
              <a:rPr lang="en-US" dirty="0">
                <a:solidFill>
                  <a:srgbClr val="000000"/>
                </a:solidFill>
                <a:latin typeface="Arial" panose="020B0604020202020204" pitchFamily="34" charset="0"/>
              </a:rPr>
              <a:t>the specific conditions in which large amplifications are induced.  </a:t>
            </a:r>
            <a:endParaRPr lang="en-US" dirty="0"/>
          </a:p>
          <a:p>
            <a:pPr algn="just"/>
            <a:endParaRPr lang="en-US" dirty="0" smtClean="0">
              <a:solidFill>
                <a:srgbClr val="000000"/>
              </a:solidFill>
              <a:latin typeface="Arial" panose="020B0604020202020204" pitchFamily="34" charset="0"/>
            </a:endParaRPr>
          </a:p>
          <a:p>
            <a:pPr algn="just"/>
            <a:r>
              <a:rPr lang="en-US" dirty="0" smtClean="0">
                <a:solidFill>
                  <a:srgbClr val="000000"/>
                </a:solidFill>
                <a:latin typeface="Arial" panose="020B0604020202020204" pitchFamily="34" charset="0"/>
              </a:rPr>
              <a:t>Vibration </a:t>
            </a:r>
            <a:r>
              <a:rPr lang="en-US" dirty="0">
                <a:solidFill>
                  <a:srgbClr val="000000"/>
                </a:solidFill>
                <a:latin typeface="Arial" panose="020B0604020202020204" pitchFamily="34" charset="0"/>
              </a:rPr>
              <a:t>amplitudes and amplifications in a bridge that satisfy the stiffness and strength requirements of the code is uncommon. SHM and FE Analysis are shown as valuable and in fact necessary for objectively measuring the responses and rating the bridge. </a:t>
            </a:r>
            <a:endParaRPr lang="en-US" dirty="0" smtClean="0">
              <a:solidFill>
                <a:srgbClr val="000000"/>
              </a:solidFill>
              <a:latin typeface="Arial" panose="020B0604020202020204" pitchFamily="34" charset="0"/>
            </a:endParaRPr>
          </a:p>
        </p:txBody>
      </p:sp>
      <p:pic>
        <p:nvPicPr>
          <p:cNvPr id="14" name="Picture 13"/>
          <p:cNvPicPr>
            <a:picLocks noChangeAspect="1"/>
          </p:cNvPicPr>
          <p:nvPr/>
        </p:nvPicPr>
        <p:blipFill>
          <a:blip r:embed="rId2"/>
          <a:stretch>
            <a:fillRect/>
          </a:stretch>
        </p:blipFill>
        <p:spPr>
          <a:xfrm>
            <a:off x="7086600" y="805906"/>
            <a:ext cx="4357073" cy="2096321"/>
          </a:xfrm>
          <a:prstGeom prst="rect">
            <a:avLst/>
          </a:prstGeom>
        </p:spPr>
      </p:pic>
    </p:spTree>
    <p:extLst>
      <p:ext uri="{BB962C8B-B14F-4D97-AF65-F5344CB8AC3E}">
        <p14:creationId xmlns:p14="http://schemas.microsoft.com/office/powerpoint/2010/main" val="1676009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274638"/>
            <a:ext cx="10698480" cy="868362"/>
          </a:xfrm>
        </p:spPr>
        <p:txBody>
          <a:bodyPr/>
          <a:lstStyle/>
          <a:p>
            <a:r>
              <a:rPr lang="en-US" dirty="0" smtClean="0"/>
              <a:t>The Problem</a:t>
            </a:r>
            <a:endParaRPr lang="en-US" dirty="0"/>
          </a:p>
        </p:txBody>
      </p:sp>
      <p:graphicFrame>
        <p:nvGraphicFramePr>
          <p:cNvPr id="11" name="Diagram 10"/>
          <p:cNvGraphicFramePr/>
          <p:nvPr>
            <p:extLst>
              <p:ext uri="{D42A27DB-BD31-4B8C-83A1-F6EECF244321}">
                <p14:modId xmlns:p14="http://schemas.microsoft.com/office/powerpoint/2010/main" val="2745284280"/>
              </p:ext>
            </p:extLst>
          </p:nvPr>
        </p:nvGraphicFramePr>
        <p:xfrm>
          <a:off x="594360" y="1219200"/>
          <a:ext cx="9768840" cy="137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p:cNvGraphicFramePr/>
          <p:nvPr>
            <p:extLst>
              <p:ext uri="{D42A27DB-BD31-4B8C-83A1-F6EECF244321}">
                <p14:modId xmlns:p14="http://schemas.microsoft.com/office/powerpoint/2010/main" val="271819368"/>
              </p:ext>
            </p:extLst>
          </p:nvPr>
        </p:nvGraphicFramePr>
        <p:xfrm>
          <a:off x="5943600" y="3200400"/>
          <a:ext cx="6797993" cy="3378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Rounded Rectangle 12"/>
          <p:cNvSpPr/>
          <p:nvPr/>
        </p:nvSpPr>
        <p:spPr>
          <a:xfrm>
            <a:off x="383857" y="1219200"/>
            <a:ext cx="7464743" cy="1371600"/>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83857" y="2524125"/>
            <a:ext cx="5250180" cy="381000"/>
          </a:xfrm>
          <a:prstGeom prst="rect">
            <a:avLst/>
          </a:prstGeom>
          <a:noFill/>
        </p:spPr>
        <p:txBody>
          <a:bodyPr wrap="square" rtlCol="0">
            <a:spAutoFit/>
          </a:bodyPr>
          <a:lstStyle/>
          <a:p>
            <a:r>
              <a:rPr lang="en-US" cap="small" dirty="0" smtClean="0">
                <a:solidFill>
                  <a:schemeClr val="accent2"/>
                </a:solidFill>
              </a:rPr>
              <a:t>Research Community</a:t>
            </a:r>
            <a:endParaRPr lang="en-US" cap="small" dirty="0">
              <a:solidFill>
                <a:schemeClr val="accent2"/>
              </a:solidFill>
            </a:endParaRPr>
          </a:p>
        </p:txBody>
      </p:sp>
      <p:sp>
        <p:nvSpPr>
          <p:cNvPr id="15" name="TextBox 14"/>
          <p:cNvSpPr txBox="1"/>
          <p:nvPr/>
        </p:nvSpPr>
        <p:spPr>
          <a:xfrm>
            <a:off x="7415212" y="6477000"/>
            <a:ext cx="3962400" cy="381000"/>
          </a:xfrm>
          <a:prstGeom prst="rect">
            <a:avLst/>
          </a:prstGeom>
          <a:noFill/>
        </p:spPr>
        <p:txBody>
          <a:bodyPr wrap="square" rtlCol="0">
            <a:spAutoFit/>
          </a:bodyPr>
          <a:lstStyle/>
          <a:p>
            <a:r>
              <a:rPr lang="en-US" cap="small" dirty="0" smtClean="0">
                <a:solidFill>
                  <a:schemeClr val="accent2"/>
                </a:solidFill>
              </a:rPr>
              <a:t>Asset Managers (via industry engineers)</a:t>
            </a:r>
            <a:endParaRPr lang="en-US" cap="small" dirty="0">
              <a:solidFill>
                <a:schemeClr val="accent2"/>
              </a:solidFill>
            </a:endParaRPr>
          </a:p>
        </p:txBody>
      </p:sp>
      <p:sp>
        <p:nvSpPr>
          <p:cNvPr id="16" name="Rounded Rectangle 15"/>
          <p:cNvSpPr/>
          <p:nvPr/>
        </p:nvSpPr>
        <p:spPr>
          <a:xfrm>
            <a:off x="7186612" y="3124200"/>
            <a:ext cx="4343400" cy="3352800"/>
          </a:xfrm>
          <a:prstGeom prst="roundRect">
            <a:avLst>
              <a:gd name="adj" fmla="val 15071"/>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9159240" y="2581275"/>
            <a:ext cx="594360" cy="55245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13948" y="3384590"/>
            <a:ext cx="5058252" cy="2939266"/>
          </a:xfrm>
          <a:prstGeom prst="rect">
            <a:avLst/>
          </a:prstGeom>
          <a:noFill/>
        </p:spPr>
        <p:txBody>
          <a:bodyPr wrap="square" rtlCol="0">
            <a:spAutoFit/>
          </a:bodyPr>
          <a:lstStyle/>
          <a:p>
            <a:pPr>
              <a:spcAft>
                <a:spcPts val="600"/>
              </a:spcAft>
            </a:pPr>
            <a:r>
              <a:rPr lang="en-US" sz="2000" dirty="0" smtClean="0"/>
              <a:t>A large </a:t>
            </a:r>
            <a:r>
              <a:rPr lang="en-US" sz="2000" dirty="0"/>
              <a:t>number of technology tools </a:t>
            </a:r>
            <a:r>
              <a:rPr lang="en-US" sz="2000" dirty="0" smtClean="0"/>
              <a:t>are </a:t>
            </a:r>
            <a:r>
              <a:rPr lang="en-US" sz="2000" dirty="0"/>
              <a:t>available for off-the-shelf purchase </a:t>
            </a:r>
            <a:r>
              <a:rPr lang="en-US" sz="2000" dirty="0" smtClean="0"/>
              <a:t>or application. </a:t>
            </a:r>
          </a:p>
          <a:p>
            <a:pPr>
              <a:spcAft>
                <a:spcPts val="600"/>
              </a:spcAft>
            </a:pPr>
            <a:r>
              <a:rPr lang="en-US" sz="2000" dirty="0" smtClean="0"/>
              <a:t>However</a:t>
            </a:r>
            <a:r>
              <a:rPr lang="en-US" sz="2000" dirty="0"/>
              <a:t>, there are very few </a:t>
            </a:r>
            <a:r>
              <a:rPr lang="en-US" sz="2000" dirty="0" smtClean="0"/>
              <a:t>institutions </a:t>
            </a:r>
            <a:r>
              <a:rPr lang="en-US" sz="2000" dirty="0"/>
              <a:t>that offer an ability for an integrative leveraging of </a:t>
            </a:r>
            <a:r>
              <a:rPr lang="en-US" sz="2000" dirty="0" smtClean="0"/>
              <a:t>such tools </a:t>
            </a:r>
            <a:r>
              <a:rPr lang="en-US" sz="2000" dirty="0"/>
              <a:t>and the resulting data </a:t>
            </a:r>
            <a:r>
              <a:rPr lang="en-US" sz="2000" dirty="0" smtClean="0"/>
              <a:t>in conjunction </a:t>
            </a:r>
            <a:r>
              <a:rPr lang="en-US" sz="2000" dirty="0"/>
              <a:t>with engineering heuristics for meaningful, feasible and effective solutions </a:t>
            </a:r>
            <a:r>
              <a:rPr lang="en-US" sz="2000" dirty="0" smtClean="0"/>
              <a:t>to infrastructure </a:t>
            </a:r>
            <a:r>
              <a:rPr lang="en-US" sz="2000" dirty="0"/>
              <a:t>performance problems.</a:t>
            </a:r>
          </a:p>
        </p:txBody>
      </p:sp>
    </p:spTree>
    <p:extLst>
      <p:ext uri="{BB962C8B-B14F-4D97-AF65-F5344CB8AC3E}">
        <p14:creationId xmlns:p14="http://schemas.microsoft.com/office/powerpoint/2010/main" val="1991075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a:spLocks noGrp="1"/>
          </p:cNvSpPr>
          <p:nvPr>
            <p:ph idx="1"/>
          </p:nvPr>
        </p:nvSpPr>
        <p:spPr>
          <a:xfrm>
            <a:off x="418898" y="904672"/>
            <a:ext cx="10651057" cy="5899264"/>
          </a:xfrm>
        </p:spPr>
        <p:txBody>
          <a:bodyPr>
            <a:noAutofit/>
          </a:bodyPr>
          <a:lstStyle/>
          <a:p>
            <a:pPr marL="0" indent="0">
              <a:buNone/>
            </a:pPr>
            <a:r>
              <a:rPr lang="en-US" sz="2600" dirty="0" smtClean="0">
                <a:latin typeface="Arial" panose="020B0604020202020204" pitchFamily="34" charset="0"/>
                <a:cs typeface="Arial" panose="020B0604020202020204" pitchFamily="34" charset="0"/>
              </a:rPr>
              <a:t>The overarching goal of this project is to create an </a:t>
            </a:r>
            <a:r>
              <a:rPr lang="en-US" sz="2600" b="1" i="1" dirty="0" smtClean="0">
                <a:latin typeface="Arial" panose="020B0604020202020204" pitchFamily="34" charset="0"/>
                <a:cs typeface="Arial" panose="020B0604020202020204" pitchFamily="34" charset="0"/>
              </a:rPr>
              <a:t>interactive  virtual laboratory environment</a:t>
            </a:r>
            <a:r>
              <a:rPr lang="en-US" sz="2600" dirty="0" smtClean="0">
                <a:latin typeface="Arial" panose="020B0604020202020204" pitchFamily="34" charset="0"/>
                <a:cs typeface="Arial" panose="020B0604020202020204" pitchFamily="34" charset="0"/>
              </a:rPr>
              <a:t> that will…</a:t>
            </a:r>
          </a:p>
          <a:p>
            <a:r>
              <a:rPr lang="en-US" sz="2600" dirty="0" smtClean="0">
                <a:latin typeface="Arial" panose="020B0604020202020204" pitchFamily="34" charset="0"/>
                <a:cs typeface="Arial" panose="020B0604020202020204" pitchFamily="34" charset="0"/>
              </a:rPr>
              <a:t>Permit </a:t>
            </a:r>
            <a:r>
              <a:rPr lang="en-US" sz="2600" dirty="0">
                <a:latin typeface="Arial" panose="020B0604020202020204" pitchFamily="34" charset="0"/>
                <a:cs typeface="Arial" panose="020B0604020202020204" pitchFamily="34" charset="0"/>
              </a:rPr>
              <a:t>users to explore various NDE and SHM </a:t>
            </a:r>
            <a:r>
              <a:rPr lang="en-US" sz="2600" dirty="0" smtClean="0">
                <a:latin typeface="Arial" panose="020B0604020202020204" pitchFamily="34" charset="0"/>
                <a:cs typeface="Arial" panose="020B0604020202020204" pitchFamily="34" charset="0"/>
              </a:rPr>
              <a:t>technologies in a holistic manner - inclusive of tool selection, integration, data collection logistics, data processing, visualization, and interpretation.   </a:t>
            </a:r>
            <a:endParaRPr lang="en-US" sz="2600" dirty="0">
              <a:latin typeface="Arial" panose="020B0604020202020204" pitchFamily="34" charset="0"/>
              <a:cs typeface="Arial" panose="020B0604020202020204" pitchFamily="34" charset="0"/>
            </a:endParaRPr>
          </a:p>
          <a:p>
            <a:r>
              <a:rPr lang="en-US" sz="2600" dirty="0" smtClean="0">
                <a:latin typeface="Arial" panose="020B0604020202020204" pitchFamily="34" charset="0"/>
                <a:cs typeface="Arial" panose="020B0604020202020204" pitchFamily="34" charset="0"/>
              </a:rPr>
              <a:t>Offer realistic case studies that expose users to scenarios related to the need, design and deployment of various NDE and SHM applications for solving real bridge performance problems. </a:t>
            </a:r>
          </a:p>
          <a:p>
            <a:r>
              <a:rPr lang="en-US" sz="2600" dirty="0" smtClean="0">
                <a:latin typeface="Arial" panose="020B0604020202020204" pitchFamily="34" charset="0"/>
                <a:cs typeface="Arial" panose="020B0604020202020204" pitchFamily="34" charset="0"/>
              </a:rPr>
              <a:t>Provide a platform for the development of training </a:t>
            </a:r>
            <a:r>
              <a:rPr lang="en-US" sz="2600" dirty="0">
                <a:latin typeface="Arial" panose="020B0604020202020204" pitchFamily="34" charset="0"/>
                <a:cs typeface="Arial" panose="020B0604020202020204" pitchFamily="34" charset="0"/>
              </a:rPr>
              <a:t>and </a:t>
            </a:r>
            <a:r>
              <a:rPr lang="en-US" sz="2600" dirty="0" smtClean="0">
                <a:latin typeface="Arial" panose="020B0604020202020204" pitchFamily="34" charset="0"/>
                <a:cs typeface="Arial" panose="020B0604020202020204" pitchFamily="34" charset="0"/>
              </a:rPr>
              <a:t>certification programs for the deployment of NDE and SHM technologies.  </a:t>
            </a:r>
          </a:p>
          <a:p>
            <a:r>
              <a:rPr lang="en-US" sz="2600" dirty="0" smtClean="0">
                <a:latin typeface="Arial" panose="020B0604020202020204" pitchFamily="34" charset="0"/>
                <a:cs typeface="Arial" panose="020B0604020202020204" pitchFamily="34" charset="0"/>
              </a:rPr>
              <a:t>Serve as a virtual meeting place for the NDE and SHM community.</a:t>
            </a:r>
          </a:p>
          <a:p>
            <a:endParaRPr lang="en-US" sz="2600" dirty="0" smtClean="0">
              <a:latin typeface="Arial" panose="020B0604020202020204" pitchFamily="34" charset="0"/>
              <a:cs typeface="Arial" panose="020B0604020202020204" pitchFamily="34" charset="0"/>
            </a:endParaRPr>
          </a:p>
        </p:txBody>
      </p:sp>
      <p:sp>
        <p:nvSpPr>
          <p:cNvPr id="6" name="Title 2"/>
          <p:cNvSpPr txBox="1">
            <a:spLocks/>
          </p:cNvSpPr>
          <p:nvPr/>
        </p:nvSpPr>
        <p:spPr>
          <a:xfrm>
            <a:off x="817245" y="40668"/>
            <a:ext cx="10252710" cy="864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accent4">
                    <a:lumMod val="75000"/>
                  </a:schemeClr>
                </a:solidFill>
                <a:latin typeface="Arial" panose="020B0604020202020204" pitchFamily="34" charset="0"/>
                <a:cs typeface="Arial" panose="020B0604020202020204" pitchFamily="34" charset="0"/>
              </a:rPr>
              <a:t>Primary Deliverable:</a:t>
            </a:r>
            <a:endParaRPr lang="en-US" sz="3600" dirty="0">
              <a:solidFill>
                <a:schemeClr val="accent4">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5407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hlinkClick r:id="rId5"/>
          </p:cNvPr>
          <p:cNvSpPr txBox="1"/>
          <p:nvPr/>
        </p:nvSpPr>
        <p:spPr>
          <a:xfrm>
            <a:off x="381000" y="231546"/>
            <a:ext cx="7924800" cy="369332"/>
          </a:xfrm>
          <a:prstGeom prst="rect">
            <a:avLst/>
          </a:prstGeom>
          <a:noFill/>
        </p:spPr>
        <p:txBody>
          <a:bodyPr wrap="square" rtlCol="0">
            <a:spAutoFit/>
          </a:bodyPr>
          <a:lstStyle/>
          <a:p>
            <a:r>
              <a:rPr lang="en-US" dirty="0" smtClean="0">
                <a:hlinkClick r:id="rId5"/>
              </a:rPr>
              <a:t>YouTube Video Link</a:t>
            </a:r>
            <a:endParaRPr lang="en-US" dirty="0"/>
          </a:p>
        </p:txBody>
      </p:sp>
      <p:pic>
        <p:nvPicPr>
          <p:cNvPr id="3" name="vlab.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647293"/>
            <a:ext cx="11049000" cy="6210707"/>
          </a:xfrm>
        </p:spPr>
      </p:pic>
    </p:spTree>
    <p:extLst>
      <p:ext uri="{BB962C8B-B14F-4D97-AF65-F5344CB8AC3E}">
        <p14:creationId xmlns:p14="http://schemas.microsoft.com/office/powerpoint/2010/main" val="793370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219200" cy="6400800"/>
          </a:xfrm>
        </p:spPr>
        <p:txBody>
          <a:bodyPr vert="vert270">
            <a:normAutofit/>
          </a:bodyPr>
          <a:lstStyle/>
          <a:p>
            <a:r>
              <a:rPr lang="en-US" dirty="0" smtClean="0"/>
              <a:t>Interactive Impact Testing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799" y="0"/>
            <a:ext cx="9144001" cy="6858000"/>
          </a:xfrm>
        </p:spPr>
      </p:pic>
    </p:spTree>
    <p:extLst>
      <p:ext uri="{BB962C8B-B14F-4D97-AF65-F5344CB8AC3E}">
        <p14:creationId xmlns:p14="http://schemas.microsoft.com/office/powerpoint/2010/main" val="2072913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10698480" cy="792162"/>
          </a:xfrm>
        </p:spPr>
        <p:txBody>
          <a:bodyPr/>
          <a:lstStyle/>
          <a:p>
            <a:pPr algn="l"/>
            <a:r>
              <a:rPr lang="en-US" dirty="0" smtClean="0"/>
              <a:t>Interactive Load Test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62000" y="986572"/>
            <a:ext cx="10439400" cy="5871428"/>
          </a:xfrm>
        </p:spPr>
      </p:pic>
    </p:spTree>
    <p:extLst>
      <p:ext uri="{BB962C8B-B14F-4D97-AF65-F5344CB8AC3E}">
        <p14:creationId xmlns:p14="http://schemas.microsoft.com/office/powerpoint/2010/main" val="2928497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6596" t="18369" r="16737" b="15147"/>
          <a:stretch/>
        </p:blipFill>
        <p:spPr>
          <a:xfrm>
            <a:off x="97968" y="381838"/>
            <a:ext cx="11713845" cy="6395779"/>
          </a:xfrm>
          <a:prstGeom prst="rect">
            <a:avLst/>
          </a:prstGeom>
        </p:spPr>
      </p:pic>
      <p:sp>
        <p:nvSpPr>
          <p:cNvPr id="12" name="Freeform 11"/>
          <p:cNvSpPr/>
          <p:nvPr/>
        </p:nvSpPr>
        <p:spPr>
          <a:xfrm rot="60000" flipH="1">
            <a:off x="4202153" y="1702948"/>
            <a:ext cx="748245"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a:ln>
            <a:solidFill>
              <a:schemeClr val="tx1">
                <a:lumMod val="85000"/>
                <a:lumOff val="15000"/>
              </a:schemeClr>
            </a:solidFill>
          </a:ln>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4"/>
          <a:stretch>
            <a:fillRect/>
          </a:stretch>
        </p:blipFill>
        <p:spPr>
          <a:xfrm>
            <a:off x="4957350" y="1263435"/>
            <a:ext cx="6317074" cy="2610220"/>
          </a:xfrm>
          <a:prstGeom prst="rect">
            <a:avLst/>
          </a:prstGeom>
          <a:ln>
            <a:solidFill>
              <a:schemeClr val="tx1">
                <a:lumMod val="85000"/>
                <a:lumOff val="15000"/>
              </a:schemeClr>
            </a:solidFill>
          </a:ln>
        </p:spPr>
      </p:pic>
      <p:sp>
        <p:nvSpPr>
          <p:cNvPr id="6" name="Rectangle 5"/>
          <p:cNvSpPr/>
          <p:nvPr/>
        </p:nvSpPr>
        <p:spPr>
          <a:xfrm>
            <a:off x="6023469" y="3271722"/>
            <a:ext cx="3765406" cy="424732"/>
          </a:xfrm>
          <a:prstGeom prst="rect">
            <a:avLst/>
          </a:prstGeom>
          <a:solidFill>
            <a:schemeClr val="bg1">
              <a:alpha val="59000"/>
            </a:schemeClr>
          </a:solidFill>
        </p:spPr>
        <p:txBody>
          <a:bodyPr vert="horz" lIns="91440" tIns="45720" rIns="91440" bIns="45720" rtlCol="0" anchor="ctr">
            <a:noAutofit/>
          </a:bodyPr>
          <a:lstStyle/>
          <a:p>
            <a:pPr algn="ctr">
              <a:lnSpc>
                <a:spcPct val="90000"/>
              </a:lnSpc>
              <a:spcBef>
                <a:spcPct val="0"/>
              </a:spcBef>
            </a:pPr>
            <a:r>
              <a:rPr lang="en-US" sz="2400" b="1" dirty="0">
                <a:solidFill>
                  <a:schemeClr val="accent1">
                    <a:lumMod val="50000"/>
                  </a:schemeClr>
                </a:solidFill>
                <a:latin typeface="Arial" panose="020B0604020202020204" pitchFamily="34" charset="0"/>
                <a:ea typeface="+mj-ea"/>
                <a:cs typeface="Arial" panose="020B0604020202020204" pitchFamily="34" charset="0"/>
              </a:rPr>
              <a:t>I-76 PENCOYD VIADUCT </a:t>
            </a:r>
          </a:p>
        </p:txBody>
      </p:sp>
      <p:sp>
        <p:nvSpPr>
          <p:cNvPr id="8" name="TextBox 7"/>
          <p:cNvSpPr txBox="1"/>
          <p:nvPr/>
        </p:nvSpPr>
        <p:spPr>
          <a:xfrm>
            <a:off x="0" y="1"/>
            <a:ext cx="11887200" cy="830997"/>
          </a:xfrm>
          <a:prstGeom prst="rect">
            <a:avLst/>
          </a:prstGeom>
          <a:solidFill>
            <a:schemeClr val="accent2"/>
          </a:solidFill>
        </p:spPr>
        <p:txBody>
          <a:bodyPr wrap="square" rtlCol="0">
            <a:spAutoFit/>
          </a:bodyPr>
          <a:lstStyle/>
          <a:p>
            <a:pPr algn="ctr"/>
            <a:r>
              <a:rPr lang="en-US" sz="2400" dirty="0" smtClean="0">
                <a:latin typeface="Arial" panose="020B0604020202020204" pitchFamily="34" charset="0"/>
                <a:cs typeface="Arial" panose="020B0604020202020204" pitchFamily="34" charset="0"/>
              </a:rPr>
              <a:t>Case Study 1: Complementing </a:t>
            </a:r>
            <a:r>
              <a:rPr lang="en-US" sz="2400" dirty="0">
                <a:latin typeface="Arial" panose="020B0604020202020204" pitchFamily="34" charset="0"/>
                <a:cs typeface="Arial" panose="020B0604020202020204" pitchFamily="34" charset="0"/>
              </a:rPr>
              <a:t>Visual Inspection with Technology Tools and Heuristics </a:t>
            </a:r>
            <a:r>
              <a:rPr lang="en-US" sz="2400" dirty="0" smtClean="0">
                <a:latin typeface="Arial" panose="020B0604020202020204" pitchFamily="34" charset="0"/>
                <a:cs typeface="Arial" panose="020B0604020202020204" pitchFamily="34" charset="0"/>
              </a:rPr>
              <a:t>for </a:t>
            </a:r>
            <a:r>
              <a:rPr lang="en-US" sz="2400" dirty="0">
                <a:latin typeface="Arial" panose="020B0604020202020204" pitchFamily="34" charset="0"/>
                <a:cs typeface="Arial" panose="020B0604020202020204" pitchFamily="34" charset="0"/>
              </a:rPr>
              <a:t>Bridge Condition Evaluation and Asset </a:t>
            </a:r>
            <a:r>
              <a:rPr lang="en-US" sz="2400" dirty="0" smtClean="0">
                <a:latin typeface="Arial" panose="020B0604020202020204" pitchFamily="34" charset="0"/>
                <a:cs typeface="Arial" panose="020B0604020202020204" pitchFamily="34" charset="0"/>
              </a:rPr>
              <a:t>Management</a:t>
            </a:r>
            <a:endParaRPr lang="en-US" sz="2400" dirty="0">
              <a:latin typeface="Arial" panose="020B0604020202020204" pitchFamily="34" charset="0"/>
              <a:cs typeface="Arial" panose="020B0604020202020204" pitchFamily="34" charset="0"/>
            </a:endParaRPr>
          </a:p>
        </p:txBody>
      </p:sp>
      <p:sp>
        <p:nvSpPr>
          <p:cNvPr id="7" name="Rounded Rectangle 6"/>
          <p:cNvSpPr/>
          <p:nvPr/>
        </p:nvSpPr>
        <p:spPr>
          <a:xfrm>
            <a:off x="99432" y="5936673"/>
            <a:ext cx="4988594" cy="910817"/>
          </a:xfrm>
          <a:prstGeom prst="roundRect">
            <a:avLst/>
          </a:prstGeom>
          <a:solidFill>
            <a:srgbClr val="FF0000">
              <a:alpha val="64000"/>
            </a:srgb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Rounded MT Bold" panose="020F0704030504030204" pitchFamily="34" charset="0"/>
              </a:rPr>
              <a:t>Case Studies of Technology Leveraging to Address Bridge Performance Concerns </a:t>
            </a:r>
          </a:p>
        </p:txBody>
      </p:sp>
    </p:spTree>
    <p:extLst>
      <p:ext uri="{BB962C8B-B14F-4D97-AF65-F5344CB8AC3E}">
        <p14:creationId xmlns:p14="http://schemas.microsoft.com/office/powerpoint/2010/main" val="1372073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l="94" t="7175" r="-94" b="17406"/>
          <a:stretch/>
        </p:blipFill>
        <p:spPr>
          <a:xfrm>
            <a:off x="505605" y="2285486"/>
            <a:ext cx="10794519" cy="4538648"/>
          </a:xfrm>
          <a:prstGeom prst="rect">
            <a:avLst/>
          </a:prstGeom>
        </p:spPr>
      </p:pic>
      <p:sp>
        <p:nvSpPr>
          <p:cNvPr id="5" name="TextBox 4"/>
          <p:cNvSpPr txBox="1"/>
          <p:nvPr/>
        </p:nvSpPr>
        <p:spPr>
          <a:xfrm>
            <a:off x="2156692" y="6386275"/>
            <a:ext cx="856325" cy="338554"/>
          </a:xfrm>
          <a:prstGeom prst="rect">
            <a:avLst/>
          </a:prstGeom>
          <a:solidFill>
            <a:schemeClr val="bg1"/>
          </a:solidFill>
        </p:spPr>
        <p:txBody>
          <a:bodyPr wrap="none" rtlCol="0">
            <a:spAutoFit/>
          </a:bodyPr>
          <a:lstStyle/>
          <a:p>
            <a:r>
              <a:rPr lang="en-US" sz="1600" b="1" dirty="0">
                <a:latin typeface="Arial" panose="020B0604020202020204" pitchFamily="34" charset="0"/>
                <a:cs typeface="Arial" panose="020B0604020202020204" pitchFamily="34" charset="0"/>
              </a:rPr>
              <a:t>Span 1</a:t>
            </a:r>
          </a:p>
        </p:txBody>
      </p:sp>
      <p:sp>
        <p:nvSpPr>
          <p:cNvPr id="6" name="Freeform 5"/>
          <p:cNvSpPr/>
          <p:nvPr/>
        </p:nvSpPr>
        <p:spPr>
          <a:xfrm rot="60000" flipH="1" flipV="1">
            <a:off x="1474833" y="6283328"/>
            <a:ext cx="684298"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7" name="TextBox 6"/>
          <p:cNvSpPr txBox="1"/>
          <p:nvPr/>
        </p:nvSpPr>
        <p:spPr>
          <a:xfrm>
            <a:off x="1375117" y="5272082"/>
            <a:ext cx="856325"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2</a:t>
            </a:r>
          </a:p>
        </p:txBody>
      </p:sp>
      <p:sp>
        <p:nvSpPr>
          <p:cNvPr id="8" name="Freeform 7"/>
          <p:cNvSpPr/>
          <p:nvPr/>
        </p:nvSpPr>
        <p:spPr>
          <a:xfrm rot="60000">
            <a:off x="2209057" y="5418706"/>
            <a:ext cx="636402"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11" name="TextBox 10"/>
          <p:cNvSpPr txBox="1"/>
          <p:nvPr/>
        </p:nvSpPr>
        <p:spPr>
          <a:xfrm>
            <a:off x="3520385" y="4383477"/>
            <a:ext cx="856325"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4</a:t>
            </a:r>
          </a:p>
        </p:txBody>
      </p:sp>
      <p:sp>
        <p:nvSpPr>
          <p:cNvPr id="12" name="Freeform 11"/>
          <p:cNvSpPr/>
          <p:nvPr/>
        </p:nvSpPr>
        <p:spPr>
          <a:xfrm rot="60000">
            <a:off x="4354325" y="4530101"/>
            <a:ext cx="636402"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15" name="TextBox 14"/>
          <p:cNvSpPr txBox="1"/>
          <p:nvPr/>
        </p:nvSpPr>
        <p:spPr>
          <a:xfrm>
            <a:off x="5596398" y="3593871"/>
            <a:ext cx="856325"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6</a:t>
            </a:r>
          </a:p>
        </p:txBody>
      </p:sp>
      <p:sp>
        <p:nvSpPr>
          <p:cNvPr id="16" name="Freeform 15"/>
          <p:cNvSpPr/>
          <p:nvPr/>
        </p:nvSpPr>
        <p:spPr>
          <a:xfrm rot="60000">
            <a:off x="6421051" y="3740495"/>
            <a:ext cx="636402"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20" name="TextBox 19"/>
          <p:cNvSpPr txBox="1"/>
          <p:nvPr/>
        </p:nvSpPr>
        <p:spPr>
          <a:xfrm>
            <a:off x="7360904" y="2896925"/>
            <a:ext cx="856325"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8</a:t>
            </a:r>
          </a:p>
        </p:txBody>
      </p:sp>
      <p:sp>
        <p:nvSpPr>
          <p:cNvPr id="21" name="Freeform 20"/>
          <p:cNvSpPr/>
          <p:nvPr/>
        </p:nvSpPr>
        <p:spPr>
          <a:xfrm rot="60000">
            <a:off x="8185557" y="3043549"/>
            <a:ext cx="636402"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cxnSp>
        <p:nvCxnSpPr>
          <p:cNvPr id="3" name="Straight Connector 2"/>
          <p:cNvCxnSpPr/>
          <p:nvPr/>
        </p:nvCxnSpPr>
        <p:spPr>
          <a:xfrm>
            <a:off x="764403" y="6306216"/>
            <a:ext cx="74994" cy="5936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59187" y="5827834"/>
            <a:ext cx="117449" cy="4935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59570" y="5307763"/>
            <a:ext cx="218058" cy="4537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518589" y="4468790"/>
            <a:ext cx="324347" cy="3596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351958" y="3754621"/>
            <a:ext cx="353871" cy="2791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845800" y="3185259"/>
            <a:ext cx="407918" cy="2370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149753" y="2681448"/>
            <a:ext cx="405722" cy="213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729284" y="2468066"/>
            <a:ext cx="340330" cy="2025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0026318" y="3363556"/>
            <a:ext cx="914033"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9 </a:t>
            </a:r>
          </a:p>
        </p:txBody>
      </p:sp>
      <p:sp>
        <p:nvSpPr>
          <p:cNvPr id="38" name="Freeform 37"/>
          <p:cNvSpPr/>
          <p:nvPr/>
        </p:nvSpPr>
        <p:spPr>
          <a:xfrm rot="60000" flipH="1" flipV="1">
            <a:off x="9351073" y="3226379"/>
            <a:ext cx="685354"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39" name="TextBox 38"/>
          <p:cNvSpPr txBox="1"/>
          <p:nvPr/>
        </p:nvSpPr>
        <p:spPr>
          <a:xfrm>
            <a:off x="8594140" y="2474769"/>
            <a:ext cx="970137"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10</a:t>
            </a:r>
          </a:p>
        </p:txBody>
      </p:sp>
      <p:sp>
        <p:nvSpPr>
          <p:cNvPr id="40" name="Freeform 39"/>
          <p:cNvSpPr/>
          <p:nvPr/>
        </p:nvSpPr>
        <p:spPr>
          <a:xfrm rot="60000">
            <a:off x="9514742" y="2547479"/>
            <a:ext cx="562913" cy="340873"/>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41" name="TextBox 40"/>
          <p:cNvSpPr txBox="1"/>
          <p:nvPr/>
        </p:nvSpPr>
        <p:spPr>
          <a:xfrm>
            <a:off x="8637669" y="3880214"/>
            <a:ext cx="914033"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7 </a:t>
            </a:r>
          </a:p>
        </p:txBody>
      </p:sp>
      <p:sp>
        <p:nvSpPr>
          <p:cNvPr id="42" name="Freeform 41"/>
          <p:cNvSpPr/>
          <p:nvPr/>
        </p:nvSpPr>
        <p:spPr>
          <a:xfrm rot="60000" flipH="1" flipV="1">
            <a:off x="7962425" y="3743037"/>
            <a:ext cx="685354"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43" name="TextBox 42"/>
          <p:cNvSpPr txBox="1"/>
          <p:nvPr/>
        </p:nvSpPr>
        <p:spPr>
          <a:xfrm>
            <a:off x="6657148" y="4667282"/>
            <a:ext cx="914033"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5 </a:t>
            </a:r>
          </a:p>
        </p:txBody>
      </p:sp>
      <p:sp>
        <p:nvSpPr>
          <p:cNvPr id="44" name="Freeform 43"/>
          <p:cNvSpPr/>
          <p:nvPr/>
        </p:nvSpPr>
        <p:spPr>
          <a:xfrm rot="60000" flipH="1" flipV="1">
            <a:off x="5981904" y="4530105"/>
            <a:ext cx="685354"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45" name="TextBox 44"/>
          <p:cNvSpPr txBox="1"/>
          <p:nvPr/>
        </p:nvSpPr>
        <p:spPr>
          <a:xfrm>
            <a:off x="4682272" y="5453876"/>
            <a:ext cx="914033" cy="338554"/>
          </a:xfrm>
          <a:prstGeom prst="rect">
            <a:avLst/>
          </a:prstGeom>
          <a:solidFill>
            <a:schemeClr val="bg1">
              <a:alpha val="65000"/>
            </a:schemeClr>
          </a:solidFill>
        </p:spPr>
        <p:txBody>
          <a:bodyPr wrap="none" rtlCol="0">
            <a:spAutoFit/>
          </a:bodyPr>
          <a:lstStyle/>
          <a:p>
            <a:r>
              <a:rPr lang="en-US" sz="1600" b="1" dirty="0">
                <a:latin typeface="Arial" panose="020B0604020202020204" pitchFamily="34" charset="0"/>
                <a:cs typeface="Arial" panose="020B0604020202020204" pitchFamily="34" charset="0"/>
              </a:rPr>
              <a:t>Span 3 </a:t>
            </a:r>
          </a:p>
        </p:txBody>
      </p:sp>
      <p:sp>
        <p:nvSpPr>
          <p:cNvPr id="46" name="Freeform 45"/>
          <p:cNvSpPr/>
          <p:nvPr/>
        </p:nvSpPr>
        <p:spPr>
          <a:xfrm rot="60000" flipH="1" flipV="1">
            <a:off x="4007028" y="5316699"/>
            <a:ext cx="685354"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47" name="TextBox 46"/>
          <p:cNvSpPr txBox="1"/>
          <p:nvPr/>
        </p:nvSpPr>
        <p:spPr>
          <a:xfrm rot="20473447">
            <a:off x="525033" y="5842449"/>
            <a:ext cx="1362874" cy="307777"/>
          </a:xfrm>
          <a:prstGeom prst="rect">
            <a:avLst/>
          </a:prstGeom>
          <a:noFill/>
        </p:spPr>
        <p:txBody>
          <a:bodyPr wrap="none" rtlCol="0">
            <a:spAutoFit/>
          </a:bodyPr>
          <a:lstStyle/>
          <a:p>
            <a:r>
              <a:rPr lang="en-US" sz="1400" b="1" dirty="0">
                <a:solidFill>
                  <a:schemeClr val="bg1"/>
                </a:solidFill>
                <a:latin typeface="Arial" panose="020B0604020202020204" pitchFamily="34" charset="0"/>
                <a:cs typeface="Arial" panose="020B0604020202020204" pitchFamily="34" charset="0"/>
              </a:rPr>
              <a:t>WESTBOUND</a:t>
            </a:r>
          </a:p>
        </p:txBody>
      </p:sp>
      <p:sp>
        <p:nvSpPr>
          <p:cNvPr id="48" name="TextBox 47"/>
          <p:cNvSpPr txBox="1"/>
          <p:nvPr/>
        </p:nvSpPr>
        <p:spPr>
          <a:xfrm rot="20258572">
            <a:off x="2416164" y="5907939"/>
            <a:ext cx="1322798" cy="307777"/>
          </a:xfrm>
          <a:prstGeom prst="rect">
            <a:avLst/>
          </a:prstGeom>
          <a:noFill/>
        </p:spPr>
        <p:txBody>
          <a:bodyPr wrap="none" rtlCol="0">
            <a:spAutoFit/>
          </a:bodyPr>
          <a:lstStyle/>
          <a:p>
            <a:r>
              <a:rPr lang="en-US" sz="1400" b="1" dirty="0">
                <a:solidFill>
                  <a:schemeClr val="bg1"/>
                </a:solidFill>
                <a:latin typeface="Arial" panose="020B0604020202020204" pitchFamily="34" charset="0"/>
                <a:cs typeface="Arial" panose="020B0604020202020204" pitchFamily="34" charset="0"/>
              </a:rPr>
              <a:t>EASTBOUND</a:t>
            </a:r>
          </a:p>
        </p:txBody>
      </p:sp>
      <p:pic>
        <p:nvPicPr>
          <p:cNvPr id="55" name="Picture 54"/>
          <p:cNvPicPr>
            <a:picLocks noChangeAspect="1"/>
          </p:cNvPicPr>
          <p:nvPr/>
        </p:nvPicPr>
        <p:blipFill rotWithShape="1">
          <a:blip r:embed="rId4"/>
          <a:srcRect l="4165" t="14442" r="11116" b="5161"/>
          <a:stretch/>
        </p:blipFill>
        <p:spPr>
          <a:xfrm>
            <a:off x="933209" y="9253"/>
            <a:ext cx="9871195" cy="2229860"/>
          </a:xfrm>
          <a:prstGeom prst="rect">
            <a:avLst/>
          </a:prstGeom>
        </p:spPr>
      </p:pic>
      <p:sp>
        <p:nvSpPr>
          <p:cNvPr id="49" name="Freeform 48"/>
          <p:cNvSpPr/>
          <p:nvPr/>
        </p:nvSpPr>
        <p:spPr>
          <a:xfrm rot="60000" flipH="1" flipV="1">
            <a:off x="7257017" y="733859"/>
            <a:ext cx="685354" cy="338554"/>
          </a:xfrm>
          <a:custGeom>
            <a:avLst/>
            <a:gdLst>
              <a:gd name="connsiteX0" fmla="*/ 0 w 667910"/>
              <a:gd name="connsiteY0" fmla="*/ 0 h 604300"/>
              <a:gd name="connsiteX1" fmla="*/ 667910 w 667910"/>
              <a:gd name="connsiteY1" fmla="*/ 604300 h 604300"/>
              <a:gd name="connsiteX2" fmla="*/ 7951 w 667910"/>
              <a:gd name="connsiteY2" fmla="*/ 206734 h 604300"/>
              <a:gd name="connsiteX3" fmla="*/ 0 w 667910"/>
              <a:gd name="connsiteY3" fmla="*/ 0 h 604300"/>
            </a:gdLst>
            <a:ahLst/>
            <a:cxnLst>
              <a:cxn ang="0">
                <a:pos x="connsiteX0" y="connsiteY0"/>
              </a:cxn>
              <a:cxn ang="0">
                <a:pos x="connsiteX1" y="connsiteY1"/>
              </a:cxn>
              <a:cxn ang="0">
                <a:pos x="connsiteX2" y="connsiteY2"/>
              </a:cxn>
              <a:cxn ang="0">
                <a:pos x="connsiteX3" y="connsiteY3"/>
              </a:cxn>
            </a:cxnLst>
            <a:rect l="l" t="t" r="r" b="b"/>
            <a:pathLst>
              <a:path w="667910" h="604300">
                <a:moveTo>
                  <a:pt x="0" y="0"/>
                </a:moveTo>
                <a:lnTo>
                  <a:pt x="667910" y="604300"/>
                </a:lnTo>
                <a:lnTo>
                  <a:pt x="7951" y="206734"/>
                </a:lnTo>
                <a:lnTo>
                  <a:pt x="0" y="0"/>
                </a:lnTo>
                <a:close/>
              </a:path>
            </a:pathLst>
          </a:custGeom>
          <a:solidFill>
            <a:schemeClr val="bg1">
              <a:alpha val="65000"/>
            </a:schemeClr>
          </a:solidFill>
          <a:ln>
            <a:solidFill>
              <a:schemeClr val="bg2">
                <a:lumMod val="50000"/>
              </a:schemeClr>
            </a:solidFill>
          </a:ln>
        </p:spPr>
        <p:txBody>
          <a:bodyPr wrap="square" rtlCol="0">
            <a:spAutoFit/>
          </a:bodyPr>
          <a:lstStyle/>
          <a:p>
            <a:endParaRPr lang="en-US" sz="1600" b="1">
              <a:solidFill>
                <a:schemeClr val="tx2"/>
              </a:solidFill>
              <a:latin typeface="Arial" panose="020B0604020202020204" pitchFamily="34" charset="0"/>
              <a:cs typeface="Arial" panose="020B0604020202020204" pitchFamily="34" charset="0"/>
            </a:endParaRPr>
          </a:p>
        </p:txBody>
      </p:sp>
      <p:sp>
        <p:nvSpPr>
          <p:cNvPr id="36" name="TextBox 35"/>
          <p:cNvSpPr txBox="1"/>
          <p:nvPr/>
        </p:nvSpPr>
        <p:spPr>
          <a:xfrm>
            <a:off x="7906280" y="871036"/>
            <a:ext cx="914033" cy="338554"/>
          </a:xfrm>
          <a:prstGeom prst="rect">
            <a:avLst/>
          </a:prstGeom>
          <a:solidFill>
            <a:schemeClr val="bg1">
              <a:alpha val="65000"/>
            </a:schemeClr>
          </a:solidFill>
          <a:ln>
            <a:solidFill>
              <a:schemeClr val="bg2">
                <a:lumMod val="50000"/>
              </a:schemeClr>
            </a:solidFill>
          </a:ln>
        </p:spPr>
        <p:txBody>
          <a:bodyPr wrap="none" rtlCol="0">
            <a:spAutoFit/>
          </a:bodyPr>
          <a:lstStyle/>
          <a:p>
            <a:pPr algn="ctr"/>
            <a:r>
              <a:rPr lang="en-US" sz="1600" b="1" dirty="0">
                <a:latin typeface="Arial" panose="020B0604020202020204" pitchFamily="34" charset="0"/>
                <a:cs typeface="Arial" panose="020B0604020202020204" pitchFamily="34" charset="0"/>
              </a:rPr>
              <a:t>Span 7 </a:t>
            </a:r>
          </a:p>
        </p:txBody>
      </p:sp>
      <p:sp>
        <p:nvSpPr>
          <p:cNvPr id="2" name="Rectangle 1"/>
          <p:cNvSpPr/>
          <p:nvPr/>
        </p:nvSpPr>
        <p:spPr>
          <a:xfrm>
            <a:off x="865051" y="323910"/>
            <a:ext cx="3833635" cy="424732"/>
          </a:xfrm>
          <a:prstGeom prst="rect">
            <a:avLst/>
          </a:prstGeom>
        </p:spPr>
        <p:txBody>
          <a:bodyPr vert="horz" lIns="91440" tIns="45720" rIns="91440" bIns="45720" rtlCol="0" anchor="ctr">
            <a:noAutofit/>
          </a:bodyPr>
          <a:lstStyle/>
          <a:p>
            <a:pPr algn="ctr">
              <a:lnSpc>
                <a:spcPct val="90000"/>
              </a:lnSpc>
              <a:spcBef>
                <a:spcPct val="0"/>
              </a:spcBef>
            </a:pPr>
            <a:r>
              <a:rPr lang="en-US" sz="2400" b="1" dirty="0">
                <a:solidFill>
                  <a:schemeClr val="accent1">
                    <a:lumMod val="50000"/>
                  </a:schemeClr>
                </a:solidFill>
                <a:latin typeface="Arial" panose="020B0604020202020204" pitchFamily="34" charset="0"/>
                <a:ea typeface="+mj-ea"/>
                <a:cs typeface="Arial" panose="020B0604020202020204" pitchFamily="34" charset="0"/>
              </a:rPr>
              <a:t>I-76 PENCOYD VIADUCT </a:t>
            </a:r>
          </a:p>
        </p:txBody>
      </p:sp>
      <p:sp>
        <p:nvSpPr>
          <p:cNvPr id="4" name="TextBox 3"/>
          <p:cNvSpPr txBox="1"/>
          <p:nvPr/>
        </p:nvSpPr>
        <p:spPr>
          <a:xfrm>
            <a:off x="2391699" y="1851900"/>
            <a:ext cx="9432390" cy="430887"/>
          </a:xfrm>
          <a:prstGeom prst="rect">
            <a:avLst/>
          </a:prstGeom>
          <a:noFill/>
        </p:spPr>
        <p:txBody>
          <a:bodyPr wrap="none" rtlCol="0">
            <a:spAutoFit/>
          </a:bodyPr>
          <a:lstStyle/>
          <a:p>
            <a:r>
              <a:rPr lang="en-US" sz="2200" b="1" dirty="0" smtClean="0">
                <a:latin typeface="Arial" panose="020B0604020202020204" pitchFamily="34" charset="0"/>
                <a:cs typeface="Arial" panose="020B0604020202020204" pitchFamily="34" charset="0"/>
              </a:rPr>
              <a:t>Scenario:  Many complaints from drivers regarding severe vibrations</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11034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2491</Words>
  <Application>Microsoft Office PowerPoint</Application>
  <PresentationFormat>Custom</PresentationFormat>
  <Paragraphs>286</Paragraphs>
  <Slides>25</Slides>
  <Notes>12</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 Virtual Laboratory for Leveraging Technology for Bridges and Constructed Systems  Federal Highway Administration Exploratory Advanced Research Program  FHWA Program Management:  Dr. Hoda Azari | Director, FHWA NDE Laboratory Dr. David Kuehn| Team Director/Program Manager, EARP Turner-Fairbanks Highway Research Center</vt:lpstr>
      <vt:lpstr>Background:</vt:lpstr>
      <vt:lpstr>The Problem</vt:lpstr>
      <vt:lpstr>PowerPoint Presentation</vt:lpstr>
      <vt:lpstr>PowerPoint Presentation</vt:lpstr>
      <vt:lpstr>Interactive Impact Testing</vt:lpstr>
      <vt:lpstr>Interactive Load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Drexel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Braley</dc:creator>
  <cp:lastModifiedBy>John Braley</cp:lastModifiedBy>
  <cp:revision>20</cp:revision>
  <dcterms:created xsi:type="dcterms:W3CDTF">2017-07-10T15:17:18Z</dcterms:created>
  <dcterms:modified xsi:type="dcterms:W3CDTF">2017-07-12T16:33:39Z</dcterms:modified>
</cp:coreProperties>
</file>